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media1.mp4" ContentType="video/unknown"/>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97A7B">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685800"/>
          </a:xfrm>
          <a:prstGeom prst="rect">
            <a:avLst/>
          </a:prstGeom>
        </p:spPr>
        <p:txBody>
          <a:bodyPr anchor="t">
            <a:spAutoFit/>
          </a:bodyPr>
          <a:lstStyle>
            <a:lvl1pPr marL="0" indent="0" algn="ctr">
              <a:spcBef>
                <a:spcPts val="0"/>
              </a:spcBef>
              <a:buSzTx/>
              <a:buNone/>
              <a:defRPr i="1" sz="3800"/>
            </a:lvl1pPr>
          </a:lstStyle>
          <a:p>
            <a:pPr/>
            <a:r>
              <a:t>–Johnny Appleseed</a:t>
            </a:r>
          </a:p>
        </p:txBody>
      </p:sp>
      <p:sp>
        <p:nvSpPr>
          <p:cNvPr id="94" name="“Type a quote here.”"/>
          <p:cNvSpPr txBox="1"/>
          <p:nvPr>
            <p:ph type="body" sz="quarter" idx="22"/>
          </p:nvPr>
        </p:nvSpPr>
        <p:spPr>
          <a:xfrm>
            <a:off x="2387600" y="6045200"/>
            <a:ext cx="19621500" cy="889000"/>
          </a:xfrm>
          <a:prstGeom prst="rect">
            <a:avLst/>
          </a:prstGeom>
        </p:spPr>
        <p:txBody>
          <a:bodyPr>
            <a:spAutoFit/>
          </a:bodyPr>
          <a:lstStyle>
            <a:lvl1pPr marL="0" indent="0" algn="ctr">
              <a:spcBef>
                <a:spcPts val="0"/>
              </a:spcBef>
              <a:buSzTx/>
              <a:buNone/>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1291579"/>
            <a:ext cx="29260800" cy="1950720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2921000" y="330200"/>
            <a:ext cx="18542000" cy="9207501"/>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4488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8016875" y="-63500"/>
            <a:ext cx="19831050" cy="13220701"/>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atin typeface="+mn-lt"/>
                <a:ea typeface="+mn-ea"/>
                <a:cs typeface="+mn-cs"/>
                <a:sym typeface="Helvetica Light"/>
              </a:defRPr>
            </a:lvl1pPr>
          </a:lstStyle>
          <a:p>
            <a:pPr/>
            <a:r>
              <a:t>Title Text</a:t>
            </a:r>
          </a:p>
        </p:txBody>
      </p:sp>
      <p:sp>
        <p:nvSpPr>
          <p:cNvPr id="40" name="Body Level One…"/>
          <p:cNvSpPr txBox="1"/>
          <p:nvPr>
            <p:ph type="body" sz="quarter" idx="1"/>
          </p:nvPr>
        </p:nvSpPr>
        <p:spPr>
          <a:xfrm>
            <a:off x="1651000" y="6692900"/>
            <a:ext cx="10223500" cy="57277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9972675" y="2125132"/>
            <a:ext cx="16402050" cy="109347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727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5290800" y="6870700"/>
            <a:ext cx="8343900" cy="5562600"/>
          </a:xfrm>
          <a:prstGeom prst="rect">
            <a:avLst/>
          </a:prstGeom>
        </p:spPr>
        <p:txBody>
          <a:bodyPr lIns="91439" tIns="45719" rIns="91439" bIns="45719" anchor="t">
            <a:noAutofit/>
          </a:bodyPr>
          <a:lstStyle/>
          <a:p>
            <a:pPr/>
          </a:p>
        </p:txBody>
      </p:sp>
      <p:sp>
        <p:nvSpPr>
          <p:cNvPr id="84" name="Image"/>
          <p:cNvSpPr/>
          <p:nvPr>
            <p:ph type="pic" sz="quarter" idx="22"/>
          </p:nvPr>
        </p:nvSpPr>
        <p:spPr>
          <a:xfrm>
            <a:off x="15316200" y="952500"/>
            <a:ext cx="8305800" cy="5537200"/>
          </a:xfrm>
          <a:prstGeom prst="rect">
            <a:avLst/>
          </a:prstGeom>
        </p:spPr>
        <p:txBody>
          <a:bodyPr lIns="91439" tIns="45719" rIns="91439" bIns="45719" anchor="t">
            <a:noAutofit/>
          </a:bodyPr>
          <a:lstStyle/>
          <a:p>
            <a:pPr/>
          </a:p>
        </p:txBody>
      </p:sp>
      <p:sp>
        <p:nvSpPr>
          <p:cNvPr id="85" name="Image"/>
          <p:cNvSpPr/>
          <p:nvPr>
            <p:ph type="pic" idx="23"/>
          </p:nvPr>
        </p:nvSpPr>
        <p:spPr>
          <a:xfrm>
            <a:off x="-1739900" y="-258233"/>
            <a:ext cx="20065999" cy="13377332"/>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1pPr>
      <a:lvl2pPr marL="0" marR="0" indent="228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2pPr>
      <a:lvl3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3pPr>
      <a:lvl4pPr marL="0" marR="0" indent="685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4pPr>
      <a:lvl5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j-lt"/>
          <a:ea typeface="+mj-ea"/>
          <a:cs typeface="+mj-cs"/>
          <a:sym typeface="KG Life is Messy"/>
        </a:defRPr>
      </a:lvl9pPr>
    </p:titleStyle>
    <p:bodyStyle>
      <a:lvl1pPr marL="63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3.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Image" descr="Image"/>
          <p:cNvPicPr>
            <a:picLocks noChangeAspect="1"/>
          </p:cNvPicPr>
          <p:nvPr/>
        </p:nvPicPr>
        <p:blipFill>
          <a:blip r:embed="rId2">
            <a:extLst/>
          </a:blip>
          <a:stretch>
            <a:fillRect/>
          </a:stretch>
        </p:blipFill>
        <p:spPr>
          <a:xfrm>
            <a:off x="10450067" y="-75066"/>
            <a:ext cx="13866131" cy="13866132"/>
          </a:xfrm>
          <a:prstGeom prst="rect">
            <a:avLst/>
          </a:prstGeom>
          <a:ln w="12700">
            <a:miter lim="400000"/>
          </a:ln>
        </p:spPr>
      </p:pic>
      <p:sp>
        <p:nvSpPr>
          <p:cNvPr id="120" name="How Baptists Understand the Local Church"/>
          <p:cNvSpPr txBox="1"/>
          <p:nvPr>
            <p:ph type="ctrTitle"/>
          </p:nvPr>
        </p:nvSpPr>
        <p:spPr>
          <a:xfrm>
            <a:off x="485431" y="503273"/>
            <a:ext cx="9769040" cy="7054486"/>
          </a:xfrm>
          <a:prstGeom prst="rect">
            <a:avLst/>
          </a:prstGeom>
        </p:spPr>
        <p:txBody>
          <a:bodyPr/>
          <a:lstStyle>
            <a:lvl1pPr>
              <a:defRPr sz="12000">
                <a:latin typeface="the unseen"/>
                <a:ea typeface="the unseen"/>
                <a:cs typeface="the unseen"/>
                <a:sym typeface="the unseen"/>
              </a:defRPr>
            </a:lvl1pPr>
          </a:lstStyle>
          <a:p>
            <a:pPr/>
            <a:r>
              <a:t>How Baptists Understand the Local Church</a:t>
            </a:r>
          </a:p>
        </p:txBody>
      </p:sp>
      <p:sp>
        <p:nvSpPr>
          <p:cNvPr id="121" name="Baptist Principles"/>
          <p:cNvSpPr txBox="1"/>
          <p:nvPr>
            <p:ph type="subTitle" sz="quarter" idx="1"/>
          </p:nvPr>
        </p:nvSpPr>
        <p:spPr>
          <a:xfrm>
            <a:off x="684657" y="8377703"/>
            <a:ext cx="9769040" cy="1587501"/>
          </a:xfrm>
          <a:prstGeom prst="rect">
            <a:avLst/>
          </a:prstGeom>
        </p:spPr>
        <p:txBody>
          <a:bodyPr/>
          <a:lstStyle>
            <a:lvl1pPr>
              <a:defRPr sz="7500">
                <a:latin typeface="the unseen"/>
                <a:ea typeface="the unseen"/>
                <a:cs typeface="the unseen"/>
                <a:sym typeface="the unseen"/>
              </a:defRPr>
            </a:lvl1pPr>
          </a:lstStyle>
          <a:p>
            <a:pPr/>
            <a:r>
              <a:t>Baptist Principles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Line"/>
          <p:cNvSpPr/>
          <p:nvPr/>
        </p:nvSpPr>
        <p:spPr>
          <a:xfrm flipV="1">
            <a:off x="16260035" y="6589224"/>
            <a:ext cx="1" cy="3057491"/>
          </a:xfrm>
          <a:prstGeom prst="line">
            <a:avLst/>
          </a:prstGeom>
          <a:ln w="76200">
            <a:solidFill>
              <a:srgbClr val="FFFFFF"/>
            </a:solidFill>
            <a:miter lim="400000"/>
            <a:headEnd type="triangle"/>
          </a:ln>
        </p:spPr>
        <p:txBody>
          <a:bodyPr lIns="50800" tIns="50800" rIns="50800" bIns="50800" anchor="ctr"/>
          <a:lstStyle/>
          <a:p>
            <a:pPr>
              <a:defRPr sz="3600"/>
            </a:pPr>
          </a:p>
        </p:txBody>
      </p:sp>
      <p:sp>
        <p:nvSpPr>
          <p:cNvPr id="302" name="Line"/>
          <p:cNvSpPr/>
          <p:nvPr/>
        </p:nvSpPr>
        <p:spPr>
          <a:xfrm flipV="1">
            <a:off x="18194607" y="6619106"/>
            <a:ext cx="1" cy="3057492"/>
          </a:xfrm>
          <a:prstGeom prst="line">
            <a:avLst/>
          </a:prstGeom>
          <a:ln w="76200">
            <a:solidFill>
              <a:srgbClr val="FFFFFF"/>
            </a:solidFill>
            <a:miter lim="400000"/>
            <a:headEnd type="triangle"/>
          </a:ln>
        </p:spPr>
        <p:txBody>
          <a:bodyPr lIns="50800" tIns="50800" rIns="50800" bIns="50800" anchor="ctr"/>
          <a:lstStyle/>
          <a:p>
            <a:pPr>
              <a:defRPr sz="3600"/>
            </a:pPr>
          </a:p>
        </p:txBody>
      </p:sp>
      <p:sp>
        <p:nvSpPr>
          <p:cNvPr id="303" name="…in that, in the providence of God, the two differ in their respective natures and functions.  The church is not to be identified with the state nor is it, in its faith and practice, to be directed or controlled by the State.  The State is responsible fo"/>
          <p:cNvSpPr txBox="1"/>
          <p:nvPr>
            <p:ph type="body" sz="half" idx="1"/>
          </p:nvPr>
        </p:nvSpPr>
        <p:spPr>
          <a:xfrm>
            <a:off x="1689100" y="3149600"/>
            <a:ext cx="12865100" cy="9296400"/>
          </a:xfrm>
          <a:prstGeom prst="rect">
            <a:avLst/>
          </a:prstGeom>
        </p:spPr>
        <p:txBody>
          <a:bodyPr anchor="t"/>
          <a:lstStyle/>
          <a:p>
            <a:pPr marL="166878" indent="-166878" algn="just" defTabSz="333756">
              <a:spcBef>
                <a:spcPts val="0"/>
              </a:spcBef>
              <a:buSzTx/>
              <a:buNone/>
              <a:tabLst>
                <a:tab pos="165100" algn="l"/>
              </a:tabLst>
              <a:defRPr sz="4672">
                <a:solidFill>
                  <a:srgbClr val="FFF0E4"/>
                </a:solidFill>
                <a:latin typeface="the unseen"/>
                <a:ea typeface="the unseen"/>
                <a:cs typeface="the unseen"/>
                <a:sym typeface="the unseen"/>
              </a:defRPr>
            </a:pPr>
            <a:r>
              <a:t>…in that, in the providence of God, the two </a:t>
            </a:r>
            <a:r>
              <a:rPr u="sng"/>
              <a:t>differ</a:t>
            </a:r>
            <a:r>
              <a:t> in their respective natures and functions.  The church is not to be identified with the state nor is it, in its faith and practice, to be directed or </a:t>
            </a:r>
            <a:r>
              <a:rPr u="sng"/>
              <a:t>controlled</a:t>
            </a:r>
            <a:r>
              <a:t> by the State.  The State is responsible for administering justice, ensuring an orderly community, and promoting the welfare of its citizens.  The Church is responsible for preaching the Gospel and for demonstrating and making known God’s will and care for all mankind. (Mt 22:21)</a:t>
            </a:r>
          </a:p>
          <a:p>
            <a:pPr marL="166878" indent="-166878" algn="just" defTabSz="333756">
              <a:spcBef>
                <a:spcPts val="0"/>
              </a:spcBef>
              <a:buSzTx/>
              <a:buNone/>
              <a:tabLst>
                <a:tab pos="165100" algn="l"/>
              </a:tabLst>
              <a:defRPr sz="4672">
                <a:solidFill>
                  <a:srgbClr val="FFF0E4"/>
                </a:solidFill>
                <a:latin typeface="the unseen"/>
                <a:ea typeface="the unseen"/>
                <a:cs typeface="the unseen"/>
                <a:sym typeface="the unseen"/>
              </a:defRPr>
            </a:pPr>
          </a:p>
          <a:p>
            <a:pPr marL="166878" indent="-166878" algn="just" defTabSz="333756">
              <a:spcBef>
                <a:spcPts val="0"/>
              </a:spcBef>
              <a:buSzTx/>
              <a:buNone/>
              <a:tabLst>
                <a:tab pos="165100" algn="l"/>
              </a:tabLst>
              <a:defRPr sz="4672">
                <a:solidFill>
                  <a:srgbClr val="FFF0E4"/>
                </a:solidFill>
                <a:latin typeface="the unseen"/>
                <a:ea typeface="the unseen"/>
                <a:cs typeface="the unseen"/>
                <a:sym typeface="the unseen"/>
              </a:defRPr>
            </a:pPr>
            <a:r>
              <a:t>Appl: Distinct and separate but not disregarding</a:t>
            </a:r>
          </a:p>
        </p:txBody>
      </p:sp>
      <p:sp>
        <p:nvSpPr>
          <p:cNvPr id="304" name="The Separation of Church &amp; State"/>
          <p:cNvSpPr txBox="1"/>
          <p:nvPr>
            <p:ph type="title"/>
          </p:nvPr>
        </p:nvSpPr>
        <p:spPr>
          <a:prstGeom prst="rect">
            <a:avLst/>
          </a:prstGeom>
        </p:spPr>
        <p:txBody>
          <a:bodyPr/>
          <a:lstStyle>
            <a:lvl1pPr defTabSz="693419">
              <a:defRPr sz="9407"/>
            </a:lvl1pPr>
          </a:lstStyle>
          <a:p>
            <a:pPr/>
            <a:r>
              <a:t>The Separation of Church &amp; State</a:t>
            </a:r>
          </a:p>
        </p:txBody>
      </p:sp>
      <p:sp>
        <p:nvSpPr>
          <p:cNvPr id="305" name="✓"/>
          <p:cNvSpPr txBox="1"/>
          <p:nvPr/>
        </p:nvSpPr>
        <p:spPr>
          <a:xfrm>
            <a:off x="16569247" y="10183651"/>
            <a:ext cx="1593635" cy="2247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4400">
                <a:solidFill>
                  <a:schemeClr val="accent3">
                    <a:hueOff val="-499813"/>
                    <a:satOff val="-5228"/>
                    <a:lumOff val="24899"/>
                  </a:schemeClr>
                </a:solidFill>
              </a:defRPr>
            </a:lvl1pPr>
          </a:lstStyle>
          <a:p>
            <a:pPr/>
            <a:r>
              <a:t>✓</a:t>
            </a:r>
          </a:p>
        </p:txBody>
      </p:sp>
      <p:sp>
        <p:nvSpPr>
          <p:cNvPr id="306" name="✗"/>
          <p:cNvSpPr txBox="1"/>
          <p:nvPr/>
        </p:nvSpPr>
        <p:spPr>
          <a:xfrm>
            <a:off x="20177928" y="10355101"/>
            <a:ext cx="1158181"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307" name="Line"/>
          <p:cNvSpPr/>
          <p:nvPr/>
        </p:nvSpPr>
        <p:spPr>
          <a:xfrm flipV="1">
            <a:off x="20757018" y="5289342"/>
            <a:ext cx="1" cy="3057492"/>
          </a:xfrm>
          <a:prstGeom prst="line">
            <a:avLst/>
          </a:prstGeom>
          <a:ln w="76200">
            <a:solidFill>
              <a:srgbClr val="FFFFFF"/>
            </a:solidFill>
            <a:miter lim="400000"/>
            <a:headEnd type="triangle"/>
          </a:ln>
        </p:spPr>
        <p:txBody>
          <a:bodyPr lIns="50800" tIns="50800" rIns="50800" bIns="50800" anchor="ctr"/>
          <a:lstStyle/>
          <a:p>
            <a:pPr>
              <a:defRPr sz="3600"/>
            </a:pPr>
          </a:p>
        </p:txBody>
      </p:sp>
      <p:sp>
        <p:nvSpPr>
          <p:cNvPr id="308"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309" name="Circle"/>
          <p:cNvSpPr/>
          <p:nvPr/>
        </p:nvSpPr>
        <p:spPr>
          <a:xfrm>
            <a:off x="17403080" y="5265004"/>
            <a:ext cx="1583056" cy="1588724"/>
          </a:xfrm>
          <a:prstGeom prst="ellipse">
            <a:avLst/>
          </a:prstGeom>
          <a:solidFill>
            <a:srgbClr val="E8EC33"/>
          </a:solidFill>
          <a:ln w="12700">
            <a:miter lim="400000"/>
          </a:ln>
        </p:spPr>
        <p:txBody>
          <a:bodyPr lIns="50800" tIns="50800" rIns="50800" bIns="50800" anchor="ctr"/>
          <a:lstStyle/>
          <a:p>
            <a:pPr>
              <a:defRPr sz="3600"/>
            </a:pPr>
          </a:p>
        </p:txBody>
      </p:sp>
      <p:sp>
        <p:nvSpPr>
          <p:cNvPr id="310" name="Circle"/>
          <p:cNvSpPr/>
          <p:nvPr/>
        </p:nvSpPr>
        <p:spPr>
          <a:xfrm>
            <a:off x="15468508" y="5235121"/>
            <a:ext cx="1583056" cy="1588724"/>
          </a:xfrm>
          <a:prstGeom prst="ellipse">
            <a:avLst/>
          </a:prstGeom>
          <a:solidFill>
            <a:srgbClr val="E8EC33"/>
          </a:solidFill>
          <a:ln w="12700">
            <a:miter lim="400000"/>
          </a:ln>
        </p:spPr>
        <p:txBody>
          <a:bodyPr lIns="50800" tIns="50800" rIns="50800" bIns="50800" anchor="ctr"/>
          <a:lstStyle/>
          <a:p>
            <a:pPr>
              <a:defRPr sz="3600"/>
            </a:pPr>
          </a:p>
        </p:txBody>
      </p:sp>
      <p:sp>
        <p:nvSpPr>
          <p:cNvPr id="311" name="Circle"/>
          <p:cNvSpPr/>
          <p:nvPr/>
        </p:nvSpPr>
        <p:spPr>
          <a:xfrm>
            <a:off x="20055138" y="4450710"/>
            <a:ext cx="1583056" cy="1588724"/>
          </a:xfrm>
          <a:prstGeom prst="ellipse">
            <a:avLst/>
          </a:prstGeom>
          <a:solidFill>
            <a:srgbClr val="E8EC33"/>
          </a:solidFill>
          <a:ln w="12700">
            <a:miter lim="400000"/>
          </a:ln>
        </p:spPr>
        <p:txBody>
          <a:bodyPr lIns="50800" tIns="50800" rIns="50800" bIns="50800" anchor="ctr"/>
          <a:lstStyle/>
          <a:p>
            <a:pPr>
              <a:defRPr sz="3600"/>
            </a:pPr>
          </a:p>
        </p:txBody>
      </p:sp>
      <p:sp>
        <p:nvSpPr>
          <p:cNvPr id="312" name="Circle"/>
          <p:cNvSpPr/>
          <p:nvPr/>
        </p:nvSpPr>
        <p:spPr>
          <a:xfrm>
            <a:off x="19965491" y="8335416"/>
            <a:ext cx="1583056" cy="1588723"/>
          </a:xfrm>
          <a:prstGeom prst="ellipse">
            <a:avLst/>
          </a:prstGeom>
          <a:solidFill>
            <a:srgbClr val="E8EC33"/>
          </a:solidFill>
          <a:ln w="12700">
            <a:miter lim="400000"/>
          </a:ln>
        </p:spPr>
        <p:txBody>
          <a:bodyPr lIns="50800" tIns="50800" rIns="50800" bIns="50800" anchor="ctr"/>
          <a:lstStyle/>
          <a:p>
            <a:pPr>
              <a:defRPr sz="3600"/>
            </a:pP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Summary"/>
          <p:cNvSpPr txBox="1"/>
          <p:nvPr>
            <p:ph type="title"/>
          </p:nvPr>
        </p:nvSpPr>
        <p:spPr>
          <a:prstGeom prst="rect">
            <a:avLst/>
          </a:prstGeom>
        </p:spPr>
        <p:txBody>
          <a:bodyPr/>
          <a:lstStyle>
            <a:lvl1pPr defTabSz="800735">
              <a:defRPr sz="10864"/>
            </a:lvl1pPr>
          </a:lstStyle>
          <a:p>
            <a:pPr/>
            <a:r>
              <a:t>Summary</a:t>
            </a:r>
          </a:p>
        </p:txBody>
      </p:sp>
      <p:sp>
        <p:nvSpPr>
          <p:cNvPr id="315"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316" name="The Direct Lordship of Christ"/>
          <p:cNvSpPr txBox="1"/>
          <p:nvPr/>
        </p:nvSpPr>
        <p:spPr>
          <a:xfrm>
            <a:off x="1674428" y="2644350"/>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t>The Direct Lordship of </a:t>
            </a:r>
            <a:r>
              <a:rPr u="sng"/>
              <a:t>C</a:t>
            </a:r>
            <a:r>
              <a:t>hrist</a:t>
            </a:r>
          </a:p>
        </p:txBody>
      </p:sp>
      <p:sp>
        <p:nvSpPr>
          <p:cNvPr id="317" name="The Church"/>
          <p:cNvSpPr txBox="1"/>
          <p:nvPr/>
        </p:nvSpPr>
        <p:spPr>
          <a:xfrm>
            <a:off x="1674428" y="4082155"/>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t>The </a:t>
            </a:r>
            <a:r>
              <a:rPr u="sng"/>
              <a:t>C</a:t>
            </a:r>
            <a:r>
              <a:t>hurch</a:t>
            </a:r>
          </a:p>
        </p:txBody>
      </p:sp>
      <p:sp>
        <p:nvSpPr>
          <p:cNvPr id="318" name="Believers’ Baptism"/>
          <p:cNvSpPr txBox="1"/>
          <p:nvPr/>
        </p:nvSpPr>
        <p:spPr>
          <a:xfrm>
            <a:off x="1674428" y="5519960"/>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rPr u="sng"/>
              <a:t>B</a:t>
            </a:r>
            <a:r>
              <a:t>elievers’ Baptism</a:t>
            </a:r>
          </a:p>
        </p:txBody>
      </p:sp>
      <p:sp>
        <p:nvSpPr>
          <p:cNvPr id="319" name="Congregationalism"/>
          <p:cNvSpPr txBox="1"/>
          <p:nvPr/>
        </p:nvSpPr>
        <p:spPr>
          <a:xfrm>
            <a:off x="1674428" y="6957766"/>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rPr u="sng"/>
              <a:t>C</a:t>
            </a:r>
            <a:r>
              <a:t>ongregationalism</a:t>
            </a:r>
          </a:p>
        </p:txBody>
      </p:sp>
      <p:sp>
        <p:nvSpPr>
          <p:cNvPr id="320" name="The Priesthood of all Believers"/>
          <p:cNvSpPr txBox="1"/>
          <p:nvPr/>
        </p:nvSpPr>
        <p:spPr>
          <a:xfrm>
            <a:off x="1674428" y="8395571"/>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t>The Priesthood of all </a:t>
            </a:r>
            <a:r>
              <a:rPr u="sng"/>
              <a:t>B</a:t>
            </a:r>
            <a:r>
              <a:t>elievers</a:t>
            </a:r>
          </a:p>
        </p:txBody>
      </p:sp>
      <p:sp>
        <p:nvSpPr>
          <p:cNvPr id="321" name="Religious Liberty (of Believers)"/>
          <p:cNvSpPr txBox="1"/>
          <p:nvPr/>
        </p:nvSpPr>
        <p:spPr>
          <a:xfrm>
            <a:off x="1674428" y="9833375"/>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rPr u="sng"/>
              <a:t>R</a:t>
            </a:r>
            <a:r>
              <a:t>eligious Liberty (of </a:t>
            </a:r>
            <a:r>
              <a:rPr u="sng"/>
              <a:t>B</a:t>
            </a:r>
            <a:r>
              <a:t>elievers)</a:t>
            </a:r>
          </a:p>
        </p:txBody>
      </p:sp>
      <p:sp>
        <p:nvSpPr>
          <p:cNvPr id="322" name="The Separation of Church &amp; State"/>
          <p:cNvSpPr txBox="1"/>
          <p:nvPr/>
        </p:nvSpPr>
        <p:spPr>
          <a:xfrm>
            <a:off x="1674428" y="11271181"/>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sz="7600">
                <a:latin typeface="+mj-lt"/>
                <a:ea typeface="+mj-ea"/>
                <a:cs typeface="+mj-cs"/>
                <a:sym typeface="KG Life is Messy"/>
              </a:defRPr>
            </a:pPr>
            <a:r>
              <a:t>The </a:t>
            </a:r>
            <a:r>
              <a:rPr u="sng"/>
              <a:t>S</a:t>
            </a:r>
            <a:r>
              <a:t>eparation of </a:t>
            </a:r>
            <a:r>
              <a:rPr u="sng"/>
              <a:t>C</a:t>
            </a:r>
            <a:r>
              <a:t>hurch &amp; State</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Summary"/>
          <p:cNvSpPr txBox="1"/>
          <p:nvPr>
            <p:ph type="title"/>
          </p:nvPr>
        </p:nvSpPr>
        <p:spPr>
          <a:prstGeom prst="rect">
            <a:avLst/>
          </a:prstGeom>
        </p:spPr>
        <p:txBody>
          <a:bodyPr/>
          <a:lstStyle>
            <a:lvl1pPr defTabSz="800735">
              <a:defRPr sz="10864"/>
            </a:lvl1pPr>
          </a:lstStyle>
          <a:p>
            <a:pPr/>
            <a:r>
              <a:t>Summary</a:t>
            </a:r>
          </a:p>
        </p:txBody>
      </p:sp>
      <p:sp>
        <p:nvSpPr>
          <p:cNvPr id="325"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326" name="Direct Lordship"/>
          <p:cNvSpPr txBox="1"/>
          <p:nvPr/>
        </p:nvSpPr>
        <p:spPr>
          <a:xfrm>
            <a:off x="8247251" y="2634814"/>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sz="7600">
                <a:latin typeface="+mj-lt"/>
                <a:ea typeface="+mj-ea"/>
                <a:cs typeface="+mj-cs"/>
                <a:sym typeface="KG Life is Messy"/>
              </a:defRPr>
            </a:lvl1pPr>
          </a:lstStyle>
          <a:p>
            <a:pPr/>
            <a:r>
              <a:t>Direct Lordship</a:t>
            </a:r>
          </a:p>
        </p:txBody>
      </p:sp>
      <p:sp>
        <p:nvSpPr>
          <p:cNvPr id="327" name="The Church (defn)"/>
          <p:cNvSpPr txBox="1"/>
          <p:nvPr/>
        </p:nvSpPr>
        <p:spPr>
          <a:xfrm>
            <a:off x="8247251" y="4072619"/>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sz="7600">
                <a:latin typeface="+mj-lt"/>
                <a:ea typeface="+mj-ea"/>
                <a:cs typeface="+mj-cs"/>
                <a:sym typeface="KG Life is Messy"/>
              </a:defRPr>
            </a:lvl1pPr>
          </a:lstStyle>
          <a:p>
            <a:pPr/>
            <a:r>
              <a:t>The Church (defn)</a:t>
            </a:r>
          </a:p>
        </p:txBody>
      </p:sp>
      <p:sp>
        <p:nvSpPr>
          <p:cNvPr id="328" name="Baptism (entry)"/>
          <p:cNvSpPr txBox="1"/>
          <p:nvPr/>
        </p:nvSpPr>
        <p:spPr>
          <a:xfrm>
            <a:off x="8247251" y="8386034"/>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sz="7600">
                <a:latin typeface="+mj-lt"/>
                <a:ea typeface="+mj-ea"/>
                <a:cs typeface="+mj-cs"/>
                <a:sym typeface="KG Life is Messy"/>
              </a:defRPr>
            </a:lvl1pPr>
          </a:lstStyle>
          <a:p>
            <a:pPr/>
            <a:r>
              <a:t>Baptism (entry)</a:t>
            </a:r>
          </a:p>
        </p:txBody>
      </p:sp>
      <p:sp>
        <p:nvSpPr>
          <p:cNvPr id="329" name="Congregationalism (governance)"/>
          <p:cNvSpPr txBox="1"/>
          <p:nvPr/>
        </p:nvSpPr>
        <p:spPr>
          <a:xfrm>
            <a:off x="8247251" y="5510424"/>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767715">
              <a:defRPr sz="7068">
                <a:latin typeface="+mj-lt"/>
                <a:ea typeface="+mj-ea"/>
                <a:cs typeface="+mj-cs"/>
                <a:sym typeface="KG Life is Messy"/>
              </a:defRPr>
            </a:lvl1pPr>
          </a:lstStyle>
          <a:p>
            <a:pPr/>
            <a:r>
              <a:t>Congregationalism (governance)</a:t>
            </a:r>
          </a:p>
        </p:txBody>
      </p:sp>
      <p:sp>
        <p:nvSpPr>
          <p:cNvPr id="330" name="Priesthood (role)"/>
          <p:cNvSpPr txBox="1"/>
          <p:nvPr/>
        </p:nvSpPr>
        <p:spPr>
          <a:xfrm>
            <a:off x="8247251" y="9823839"/>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sz="7600">
                <a:latin typeface="+mj-lt"/>
                <a:ea typeface="+mj-ea"/>
                <a:cs typeface="+mj-cs"/>
                <a:sym typeface="KG Life is Messy"/>
              </a:defRPr>
            </a:lvl1pPr>
          </a:lstStyle>
          <a:p>
            <a:pPr/>
            <a:r>
              <a:t>Priesthood (role)</a:t>
            </a:r>
          </a:p>
        </p:txBody>
      </p:sp>
      <p:sp>
        <p:nvSpPr>
          <p:cNvPr id="331" name="Religious Liberty (freedom)"/>
          <p:cNvSpPr txBox="1"/>
          <p:nvPr/>
        </p:nvSpPr>
        <p:spPr>
          <a:xfrm>
            <a:off x="8247251" y="11261644"/>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sz="7600">
                <a:latin typeface="+mj-lt"/>
                <a:ea typeface="+mj-ea"/>
                <a:cs typeface="+mj-cs"/>
                <a:sym typeface="KG Life is Messy"/>
              </a:defRPr>
            </a:lvl1pPr>
          </a:lstStyle>
          <a:p>
            <a:pPr/>
            <a:r>
              <a:t>Religious Liberty (freedom)</a:t>
            </a:r>
          </a:p>
        </p:txBody>
      </p:sp>
      <p:sp>
        <p:nvSpPr>
          <p:cNvPr id="332" name="Separation (distinction)"/>
          <p:cNvSpPr txBox="1"/>
          <p:nvPr/>
        </p:nvSpPr>
        <p:spPr>
          <a:xfrm>
            <a:off x="8247251" y="6948229"/>
            <a:ext cx="152400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sz="7600">
                <a:latin typeface="+mj-lt"/>
                <a:ea typeface="+mj-ea"/>
                <a:cs typeface="+mj-cs"/>
                <a:sym typeface="KG Life is Messy"/>
              </a:defRPr>
            </a:lvl1pPr>
          </a:lstStyle>
          <a:p>
            <a:pPr/>
            <a:r>
              <a:t>Separation (distinction)</a:t>
            </a:r>
          </a:p>
        </p:txBody>
      </p:sp>
      <p:sp>
        <p:nvSpPr>
          <p:cNvPr id="333" name="Believers:"/>
          <p:cNvSpPr txBox="1"/>
          <p:nvPr/>
        </p:nvSpPr>
        <p:spPr>
          <a:xfrm>
            <a:off x="2222011" y="8395571"/>
            <a:ext cx="5585044"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a:defRPr sz="7600">
                <a:latin typeface="+mj-lt"/>
                <a:ea typeface="+mj-ea"/>
                <a:cs typeface="+mj-cs"/>
                <a:sym typeface="KG Life is Messy"/>
              </a:defRPr>
            </a:pPr>
            <a:r>
              <a:rPr u="sng"/>
              <a:t>Believers</a:t>
            </a:r>
            <a:r>
              <a:t>:</a:t>
            </a:r>
          </a:p>
        </p:txBody>
      </p:sp>
      <p:sp>
        <p:nvSpPr>
          <p:cNvPr id="334" name="Christ:"/>
          <p:cNvSpPr txBox="1"/>
          <p:nvPr/>
        </p:nvSpPr>
        <p:spPr>
          <a:xfrm>
            <a:off x="2222011" y="2644350"/>
            <a:ext cx="5585044"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a:defRPr sz="7600">
                <a:latin typeface="+mj-lt"/>
                <a:ea typeface="+mj-ea"/>
                <a:cs typeface="+mj-cs"/>
                <a:sym typeface="KG Life is Messy"/>
              </a:defRPr>
            </a:pPr>
            <a:r>
              <a:rPr u="sng"/>
              <a:t>Christ</a:t>
            </a:r>
            <a:r>
              <a:t>:</a:t>
            </a:r>
          </a:p>
        </p:txBody>
      </p:sp>
      <p:sp>
        <p:nvSpPr>
          <p:cNvPr id="335" name="Church:"/>
          <p:cNvSpPr txBox="1"/>
          <p:nvPr/>
        </p:nvSpPr>
        <p:spPr>
          <a:xfrm>
            <a:off x="2222011" y="4082155"/>
            <a:ext cx="5585044"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a:defRPr sz="7600">
                <a:latin typeface="+mj-lt"/>
                <a:ea typeface="+mj-ea"/>
                <a:cs typeface="+mj-cs"/>
                <a:sym typeface="KG Life is Messy"/>
              </a:defRPr>
            </a:pPr>
            <a:r>
              <a:rPr u="sng"/>
              <a:t>Church</a:t>
            </a:r>
            <a:r>
              <a:t>:</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7" name="Image" descr="Image"/>
          <p:cNvPicPr>
            <a:picLocks noChangeAspect="1"/>
          </p:cNvPicPr>
          <p:nvPr/>
        </p:nvPicPr>
        <p:blipFill>
          <a:blip r:embed="rId2">
            <a:extLst/>
          </a:blip>
          <a:stretch>
            <a:fillRect/>
          </a:stretch>
        </p:blipFill>
        <p:spPr>
          <a:xfrm>
            <a:off x="10450067" y="-75066"/>
            <a:ext cx="13866131" cy="13866132"/>
          </a:xfrm>
          <a:prstGeom prst="rect">
            <a:avLst/>
          </a:prstGeom>
          <a:ln w="12700">
            <a:miter lim="400000"/>
          </a:ln>
        </p:spPr>
      </p:pic>
      <p:sp>
        <p:nvSpPr>
          <p:cNvPr id="338" name="How Baptists Understand the Local Church"/>
          <p:cNvSpPr txBox="1"/>
          <p:nvPr>
            <p:ph type="ctrTitle"/>
          </p:nvPr>
        </p:nvSpPr>
        <p:spPr>
          <a:xfrm>
            <a:off x="485431" y="503273"/>
            <a:ext cx="9769040" cy="7054486"/>
          </a:xfrm>
          <a:prstGeom prst="rect">
            <a:avLst/>
          </a:prstGeom>
        </p:spPr>
        <p:txBody>
          <a:bodyPr/>
          <a:lstStyle>
            <a:lvl1pPr>
              <a:defRPr sz="12000">
                <a:latin typeface="the unseen"/>
                <a:ea typeface="the unseen"/>
                <a:cs typeface="the unseen"/>
                <a:sym typeface="the unseen"/>
              </a:defRPr>
            </a:lvl1pPr>
          </a:lstStyle>
          <a:p>
            <a:pPr/>
            <a:r>
              <a:t>How Baptists Understand the Local Church</a:t>
            </a:r>
          </a:p>
        </p:txBody>
      </p:sp>
      <p:sp>
        <p:nvSpPr>
          <p:cNvPr id="339" name="Baptist Principles"/>
          <p:cNvSpPr txBox="1"/>
          <p:nvPr>
            <p:ph type="subTitle" sz="quarter" idx="1"/>
          </p:nvPr>
        </p:nvSpPr>
        <p:spPr>
          <a:xfrm>
            <a:off x="684657" y="8377703"/>
            <a:ext cx="9769040" cy="1587501"/>
          </a:xfrm>
          <a:prstGeom prst="rect">
            <a:avLst/>
          </a:prstGeom>
        </p:spPr>
        <p:txBody>
          <a:bodyPr/>
          <a:lstStyle>
            <a:lvl1pPr>
              <a:defRPr sz="7500">
                <a:latin typeface="the unseen"/>
                <a:ea typeface="the unseen"/>
                <a:cs typeface="the unseen"/>
                <a:sym typeface="the unseen"/>
              </a:defRPr>
            </a:lvl1pPr>
          </a:lstStyle>
          <a:p>
            <a:pPr/>
            <a:r>
              <a:t>Baptist Principles</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1" name="What is the church?.mp4" descr="What is the church?.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603264" y="3896"/>
            <a:ext cx="24710238" cy="1389951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89149749" fill="hold"/>
                                        <p:tgtEl>
                                          <p:spTgt spid="341"/>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41"/>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Connection Line"/>
          <p:cNvSpPr/>
          <p:nvPr/>
        </p:nvSpPr>
        <p:spPr>
          <a:xfrm>
            <a:off x="6571700" y="5920136"/>
            <a:ext cx="1531113" cy="5058315"/>
          </a:xfrm>
          <a:custGeom>
            <a:avLst/>
            <a:gdLst/>
            <a:ahLst/>
            <a:cxnLst>
              <a:cxn ang="0">
                <a:pos x="wd2" y="hd2"/>
              </a:cxn>
              <a:cxn ang="5400000">
                <a:pos x="wd2" y="hd2"/>
              </a:cxn>
              <a:cxn ang="10800000">
                <a:pos x="wd2" y="hd2"/>
              </a:cxn>
              <a:cxn ang="16200000">
                <a:pos x="wd2" y="hd2"/>
              </a:cxn>
            </a:cxnLst>
            <a:rect l="0" t="0" r="r" b="b"/>
            <a:pathLst>
              <a:path w="19996" h="21600" fill="norm" stroke="1" extrusionOk="0">
                <a:moveTo>
                  <a:pt x="331" y="21600"/>
                </a:moveTo>
                <a:cubicBezTo>
                  <a:pt x="-1604" y="13685"/>
                  <a:pt x="4951" y="6485"/>
                  <a:pt x="19996" y="0"/>
                </a:cubicBezTo>
              </a:path>
            </a:pathLst>
          </a:custGeom>
          <a:ln w="25400">
            <a:solidFill>
              <a:srgbClr val="FFFFFF"/>
            </a:solidFill>
            <a:miter lim="400000"/>
          </a:ln>
        </p:spPr>
        <p:txBody>
          <a:bodyPr/>
          <a:lstStyle/>
          <a:p>
            <a:pPr/>
          </a:p>
        </p:txBody>
      </p:sp>
      <p:sp>
        <p:nvSpPr>
          <p:cNvPr id="135" name="Connection Line"/>
          <p:cNvSpPr/>
          <p:nvPr/>
        </p:nvSpPr>
        <p:spPr>
          <a:xfrm>
            <a:off x="16517589" y="5920136"/>
            <a:ext cx="1575470" cy="5084342"/>
          </a:xfrm>
          <a:custGeom>
            <a:avLst/>
            <a:gdLst/>
            <a:ahLst/>
            <a:cxnLst>
              <a:cxn ang="0">
                <a:pos x="wd2" y="hd2"/>
              </a:cxn>
              <a:cxn ang="5400000">
                <a:pos x="wd2" y="hd2"/>
              </a:cxn>
              <a:cxn ang="10800000">
                <a:pos x="wd2" y="hd2"/>
              </a:cxn>
              <a:cxn ang="16200000">
                <a:pos x="wd2" y="hd2"/>
              </a:cxn>
            </a:cxnLst>
            <a:rect l="0" t="0" r="r" b="b"/>
            <a:pathLst>
              <a:path w="20258" h="21600" fill="norm" stroke="1" extrusionOk="0">
                <a:moveTo>
                  <a:pt x="20035" y="21600"/>
                </a:moveTo>
                <a:cubicBezTo>
                  <a:pt x="21600" y="13367"/>
                  <a:pt x="14922" y="6167"/>
                  <a:pt x="0" y="0"/>
                </a:cubicBezTo>
              </a:path>
            </a:pathLst>
          </a:custGeom>
          <a:ln w="25400">
            <a:solidFill>
              <a:srgbClr val="FFFFFF"/>
            </a:solidFill>
            <a:miter lim="400000"/>
          </a:ln>
        </p:spPr>
        <p:txBody>
          <a:bodyPr/>
          <a:lstStyle/>
          <a:p>
            <a:pPr/>
          </a:p>
        </p:txBody>
      </p:sp>
      <p:pic>
        <p:nvPicPr>
          <p:cNvPr id="125" name="33754-bible1200.800w.tn.jpg" descr="33754-bible1200.800w.tn.jpg"/>
          <p:cNvPicPr>
            <a:picLocks noChangeAspect="1"/>
          </p:cNvPicPr>
          <p:nvPr/>
        </p:nvPicPr>
        <p:blipFill>
          <a:blip r:embed="rId2">
            <a:extLst/>
          </a:blip>
          <a:stretch>
            <a:fillRect/>
          </a:stretch>
        </p:blipFill>
        <p:spPr>
          <a:xfrm>
            <a:off x="5767294" y="-587424"/>
            <a:ext cx="12454353" cy="6507400"/>
          </a:xfrm>
          <a:prstGeom prst="rect">
            <a:avLst/>
          </a:prstGeom>
          <a:ln w="12700">
            <a:miter lim="400000"/>
          </a:ln>
        </p:spPr>
      </p:pic>
      <p:sp>
        <p:nvSpPr>
          <p:cNvPr id="126" name="Statement of Faith"/>
          <p:cNvSpPr txBox="1"/>
          <p:nvPr/>
        </p:nvSpPr>
        <p:spPr>
          <a:xfrm>
            <a:off x="3387289" y="7078877"/>
            <a:ext cx="7196888" cy="1016001"/>
          </a:xfrm>
          <a:prstGeom prst="rect">
            <a:avLst/>
          </a:prstGeom>
          <a:solidFill>
            <a:srgbClr val="000000"/>
          </a:solidFill>
          <a:ln w="63500">
            <a:solidFill>
              <a:srgbClr val="FFFFFF"/>
            </a:solidFill>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latin typeface="the unseen"/>
                <a:ea typeface="the unseen"/>
                <a:cs typeface="the unseen"/>
                <a:sym typeface="the unseen"/>
              </a:defRPr>
            </a:lvl1pPr>
          </a:lstStyle>
          <a:p>
            <a:pPr/>
            <a:r>
              <a:t>Statement of Faith</a:t>
            </a:r>
          </a:p>
        </p:txBody>
      </p:sp>
      <p:sp>
        <p:nvSpPr>
          <p:cNvPr id="127" name="Baptist Principles"/>
          <p:cNvSpPr txBox="1"/>
          <p:nvPr/>
        </p:nvSpPr>
        <p:spPr>
          <a:xfrm>
            <a:off x="14428208" y="7078877"/>
            <a:ext cx="6350306" cy="1016001"/>
          </a:xfrm>
          <a:prstGeom prst="rect">
            <a:avLst/>
          </a:prstGeom>
          <a:solidFill>
            <a:srgbClr val="000000"/>
          </a:solidFill>
          <a:ln w="63500">
            <a:solidFill>
              <a:srgbClr val="FFFFFF"/>
            </a:solidFill>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latin typeface="the unseen"/>
                <a:ea typeface="the unseen"/>
                <a:cs typeface="the unseen"/>
                <a:sym typeface="the unseen"/>
              </a:defRPr>
            </a:lvl1pPr>
          </a:lstStyle>
          <a:p>
            <a:pPr/>
            <a:r>
              <a:t>Baptist Principles</a:t>
            </a:r>
          </a:p>
        </p:txBody>
      </p:sp>
      <p:sp>
        <p:nvSpPr>
          <p:cNvPr id="128" name="Shared by all evangelicals"/>
          <p:cNvSpPr txBox="1"/>
          <p:nvPr/>
        </p:nvSpPr>
        <p:spPr>
          <a:xfrm>
            <a:off x="1477946" y="11454703"/>
            <a:ext cx="10341917" cy="9525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600">
                <a:latin typeface="the unseen"/>
                <a:ea typeface="the unseen"/>
                <a:cs typeface="the unseen"/>
                <a:sym typeface="the unseen"/>
              </a:defRPr>
            </a:lvl1pPr>
          </a:lstStyle>
          <a:p>
            <a:pPr/>
            <a:r>
              <a:t>Shared by all evangelicals</a:t>
            </a:r>
          </a:p>
        </p:txBody>
      </p:sp>
      <p:sp>
        <p:nvSpPr>
          <p:cNvPr id="129" name="Shared by all Baptists"/>
          <p:cNvSpPr txBox="1"/>
          <p:nvPr/>
        </p:nvSpPr>
        <p:spPr>
          <a:xfrm>
            <a:off x="12862525" y="11480734"/>
            <a:ext cx="10341917" cy="9525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600">
                <a:latin typeface="the unseen"/>
                <a:ea typeface="the unseen"/>
                <a:cs typeface="the unseen"/>
                <a:sym typeface="the unseen"/>
              </a:defRPr>
            </a:lvl1pPr>
          </a:lstStyle>
          <a:p>
            <a:pPr/>
            <a:r>
              <a:t>Shared by all Baptists</a:t>
            </a:r>
          </a:p>
        </p:txBody>
      </p:sp>
      <p:sp>
        <p:nvSpPr>
          <p:cNvPr id="130" name="Essentials of belief"/>
          <p:cNvSpPr txBox="1"/>
          <p:nvPr/>
        </p:nvSpPr>
        <p:spPr>
          <a:xfrm>
            <a:off x="3490705" y="8390303"/>
            <a:ext cx="6990056" cy="9525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latin typeface="the unseen"/>
                <a:ea typeface="the unseen"/>
                <a:cs typeface="the unseen"/>
                <a:sym typeface="the unseen"/>
              </a:defRPr>
            </a:lvl1pPr>
          </a:lstStyle>
          <a:p>
            <a:pPr/>
            <a:r>
              <a:t>Essentials of belief</a:t>
            </a:r>
          </a:p>
        </p:txBody>
      </p:sp>
      <p:sp>
        <p:nvSpPr>
          <p:cNvPr id="131" name="Essentials of practice"/>
          <p:cNvSpPr txBox="1"/>
          <p:nvPr/>
        </p:nvSpPr>
        <p:spPr>
          <a:xfrm>
            <a:off x="13786004" y="8390303"/>
            <a:ext cx="8051216" cy="9525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latin typeface="the unseen"/>
                <a:ea typeface="the unseen"/>
                <a:cs typeface="the unseen"/>
                <a:sym typeface="the unseen"/>
              </a:defRPr>
            </a:lvl1pPr>
          </a:lstStyle>
          <a:p>
            <a:pPr/>
            <a:r>
              <a:t>Essentials of practice</a:t>
            </a:r>
          </a:p>
        </p:txBody>
      </p:sp>
      <p:sp>
        <p:nvSpPr>
          <p:cNvPr id="132" name="OT &amp; NT"/>
          <p:cNvSpPr txBox="1"/>
          <p:nvPr/>
        </p:nvSpPr>
        <p:spPr>
          <a:xfrm>
            <a:off x="4975546" y="9935519"/>
            <a:ext cx="3318740" cy="9525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latin typeface="the unseen"/>
                <a:ea typeface="the unseen"/>
                <a:cs typeface="the unseen"/>
                <a:sym typeface="the unseen"/>
              </a:defRPr>
            </a:lvl1pPr>
          </a:lstStyle>
          <a:p>
            <a:pPr/>
            <a:r>
              <a:t>OT &amp; NT </a:t>
            </a:r>
          </a:p>
        </p:txBody>
      </p:sp>
      <p:sp>
        <p:nvSpPr>
          <p:cNvPr id="133" name="NT"/>
          <p:cNvSpPr txBox="1"/>
          <p:nvPr/>
        </p:nvSpPr>
        <p:spPr>
          <a:xfrm>
            <a:off x="17596210" y="9935519"/>
            <a:ext cx="874548" cy="9525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600">
                <a:latin typeface="the unseen"/>
                <a:ea typeface="the unseen"/>
                <a:cs typeface="the unseen"/>
                <a:sym typeface="the unseen"/>
              </a:defRPr>
            </a:lvl1pPr>
          </a:lstStyle>
          <a:p>
            <a:pPr/>
            <a:r>
              <a:t>NT</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Preamble"/>
          <p:cNvSpPr txBox="1"/>
          <p:nvPr>
            <p:ph type="title"/>
          </p:nvPr>
        </p:nvSpPr>
        <p:spPr>
          <a:prstGeom prst="rect">
            <a:avLst/>
          </a:prstGeom>
        </p:spPr>
        <p:txBody>
          <a:bodyPr/>
          <a:lstStyle>
            <a:lvl1pPr defTabSz="800735">
              <a:defRPr sz="10864"/>
            </a:lvl1pPr>
          </a:lstStyle>
          <a:p>
            <a:pPr/>
            <a:r>
              <a:t>Preamble</a:t>
            </a:r>
          </a:p>
        </p:txBody>
      </p:sp>
      <p:sp>
        <p:nvSpPr>
          <p:cNvPr id="138" name="We as Baptists share many areas of our faith with other members of the professing Christian Church.  These include a belief in one God, Father, Son and Holy Spirit; in the supreme Lordship of Jesus Christ as Head of the Church; and in the Bible as the in"/>
          <p:cNvSpPr txBox="1"/>
          <p:nvPr>
            <p:ph type="body" idx="1"/>
          </p:nvPr>
        </p:nvSpPr>
        <p:spPr>
          <a:prstGeom prst="rect">
            <a:avLst/>
          </a:prstGeom>
        </p:spPr>
        <p:txBody>
          <a:bodyPr anchor="t"/>
          <a:lstStyle/>
          <a:p>
            <a:pPr marL="0" indent="0">
              <a:buSzTx/>
              <a:buNone/>
              <a:defRPr sz="6100">
                <a:latin typeface="the unseen"/>
                <a:ea typeface="the unseen"/>
                <a:cs typeface="the unseen"/>
                <a:sym typeface="the unseen"/>
              </a:defRPr>
            </a:pPr>
            <a:r>
              <a:t>We as Baptists share many areas of our faith with other members of the professing Christian Church.  These include a belief in one God, Father, Son and Holy Spirit; in the supreme Lordship of Jesus Christ as Head of the Church; and in the Bible as the inspired Word of God, and as the final authority in all matters of faith and practice.</a:t>
            </a:r>
          </a:p>
          <a:p>
            <a:pPr marL="0" indent="0">
              <a:buSzTx/>
              <a:buNone/>
              <a:defRPr sz="6100">
                <a:latin typeface="the unseen"/>
                <a:ea typeface="the unseen"/>
                <a:cs typeface="the unseen"/>
                <a:sym typeface="the unseen"/>
              </a:defRPr>
            </a:pPr>
            <a:r>
              <a:t>There are however areas of principle and practice where we as Baptists make distinctive emphases arising out of our understanding of the Scriptures.  It is to clarify these that the following statement is made. </a:t>
            </a:r>
          </a:p>
        </p:txBody>
      </p:sp>
      <p:sp>
        <p:nvSpPr>
          <p:cNvPr id="139" name="W"/>
          <p:cNvSpPr txBox="1"/>
          <p:nvPr/>
        </p:nvSpPr>
        <p:spPr>
          <a:xfrm>
            <a:off x="420211"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W</a:t>
            </a:r>
          </a:p>
        </p:txBody>
      </p:sp>
      <p:sp>
        <p:nvSpPr>
          <p:cNvPr id="140" name="e"/>
          <p:cNvSpPr txBox="1"/>
          <p:nvPr/>
        </p:nvSpPr>
        <p:spPr>
          <a:xfrm>
            <a:off x="1159069"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e</a:t>
            </a:r>
          </a:p>
        </p:txBody>
      </p:sp>
      <p:sp>
        <p:nvSpPr>
          <p:cNvPr id="141" name="b"/>
          <p:cNvSpPr txBox="1"/>
          <p:nvPr/>
        </p:nvSpPr>
        <p:spPr>
          <a:xfrm>
            <a:off x="2103327"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b</a:t>
            </a:r>
          </a:p>
        </p:txBody>
      </p:sp>
      <p:sp>
        <p:nvSpPr>
          <p:cNvPr id="142" name="e"/>
          <p:cNvSpPr txBox="1"/>
          <p:nvPr/>
        </p:nvSpPr>
        <p:spPr>
          <a:xfrm>
            <a:off x="2842184" y="11730953"/>
            <a:ext cx="1041786"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e</a:t>
            </a:r>
          </a:p>
        </p:txBody>
      </p:sp>
      <p:sp>
        <p:nvSpPr>
          <p:cNvPr id="143" name="l"/>
          <p:cNvSpPr txBox="1"/>
          <p:nvPr/>
        </p:nvSpPr>
        <p:spPr>
          <a:xfrm>
            <a:off x="3581042"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l</a:t>
            </a:r>
          </a:p>
        </p:txBody>
      </p:sp>
      <p:sp>
        <p:nvSpPr>
          <p:cNvPr id="144" name="i"/>
          <p:cNvSpPr txBox="1"/>
          <p:nvPr/>
        </p:nvSpPr>
        <p:spPr>
          <a:xfrm>
            <a:off x="4319899" y="11730953"/>
            <a:ext cx="1041786"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i</a:t>
            </a:r>
          </a:p>
        </p:txBody>
      </p:sp>
      <p:sp>
        <p:nvSpPr>
          <p:cNvPr id="145" name="e"/>
          <p:cNvSpPr txBox="1"/>
          <p:nvPr/>
        </p:nvSpPr>
        <p:spPr>
          <a:xfrm>
            <a:off x="5058757"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e</a:t>
            </a:r>
          </a:p>
        </p:txBody>
      </p:sp>
      <p:sp>
        <p:nvSpPr>
          <p:cNvPr id="146" name="v"/>
          <p:cNvSpPr txBox="1"/>
          <p:nvPr/>
        </p:nvSpPr>
        <p:spPr>
          <a:xfrm>
            <a:off x="5797614" y="11730953"/>
            <a:ext cx="1041786"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v</a:t>
            </a:r>
          </a:p>
        </p:txBody>
      </p:sp>
      <p:sp>
        <p:nvSpPr>
          <p:cNvPr id="147" name="e"/>
          <p:cNvSpPr txBox="1"/>
          <p:nvPr/>
        </p:nvSpPr>
        <p:spPr>
          <a:xfrm>
            <a:off x="6536472"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e</a:t>
            </a:r>
          </a:p>
        </p:txBody>
      </p:sp>
      <p:sp>
        <p:nvSpPr>
          <p:cNvPr id="148" name="i"/>
          <p:cNvSpPr txBox="1"/>
          <p:nvPr/>
        </p:nvSpPr>
        <p:spPr>
          <a:xfrm>
            <a:off x="7480730"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i</a:t>
            </a:r>
          </a:p>
        </p:txBody>
      </p:sp>
      <p:sp>
        <p:nvSpPr>
          <p:cNvPr id="149" name="n"/>
          <p:cNvSpPr txBox="1"/>
          <p:nvPr/>
        </p:nvSpPr>
        <p:spPr>
          <a:xfrm>
            <a:off x="8219588" y="11730953"/>
            <a:ext cx="1041785" cy="18542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643889">
              <a:defRPr sz="8736">
                <a:latin typeface="+mj-lt"/>
                <a:ea typeface="+mj-ea"/>
                <a:cs typeface="+mj-cs"/>
                <a:sym typeface="KG Life is Messy"/>
              </a:defRPr>
            </a:lvl1pPr>
          </a:lstStyle>
          <a:p>
            <a:pPr/>
            <a:r>
              <a:t>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over every believer and over the local church. By this we understand that Christ exercises His authority over the believer and the local Church directly, without delegating it to another.(Mt 16:18-19; 1 Cor 3:16; 1 Pet 2:5)…"/>
          <p:cNvSpPr txBox="1"/>
          <p:nvPr>
            <p:ph type="body" sz="half" idx="1"/>
          </p:nvPr>
        </p:nvSpPr>
        <p:spPr>
          <a:xfrm>
            <a:off x="1689100" y="3149600"/>
            <a:ext cx="12868964" cy="9296400"/>
          </a:xfrm>
          <a:prstGeom prst="rect">
            <a:avLst/>
          </a:prstGeom>
        </p:spPr>
        <p:txBody>
          <a:bodyPr anchor="t"/>
          <a:lstStyle/>
          <a:p>
            <a:pPr marL="228600" indent="-228600" algn="just" defTabSz="457200">
              <a:spcBef>
                <a:spcPts val="0"/>
              </a:spcBef>
              <a:buSzTx/>
              <a:buNone/>
              <a:tabLst>
                <a:tab pos="228600" algn="l"/>
              </a:tabLst>
              <a:defRPr sz="6400">
                <a:solidFill>
                  <a:srgbClr val="FFF0E4"/>
                </a:solidFill>
                <a:latin typeface="the unseen"/>
                <a:ea typeface="the unseen"/>
                <a:cs typeface="the unseen"/>
                <a:sym typeface="the unseen"/>
              </a:defRPr>
            </a:pPr>
            <a:r>
              <a:t>…over every believer and over the local church. By this we understand that Christ exercises His authority over the believer and the local Church </a:t>
            </a:r>
            <a:r>
              <a:rPr u="sng"/>
              <a:t>directly</a:t>
            </a:r>
            <a:r>
              <a:t>, without delegating it to another.(Mt 16:18-19; 1 Cor 3:16; 1 Pet 2:5)</a:t>
            </a:r>
          </a:p>
          <a:p>
            <a:pPr marL="228600" indent="-228600" algn="just" defTabSz="457200">
              <a:spcBef>
                <a:spcPts val="0"/>
              </a:spcBef>
              <a:buSzTx/>
              <a:buNone/>
              <a:tabLst>
                <a:tab pos="228600" algn="l"/>
              </a:tabLst>
              <a:defRPr sz="6400">
                <a:solidFill>
                  <a:srgbClr val="FFF0E4"/>
                </a:solidFill>
                <a:latin typeface="the unseen"/>
                <a:ea typeface="the unseen"/>
                <a:cs typeface="the unseen"/>
                <a:sym typeface="the unseen"/>
              </a:defRPr>
            </a:pPr>
          </a:p>
          <a:p>
            <a:pPr marL="228600" indent="-228600" algn="just" defTabSz="457200">
              <a:spcBef>
                <a:spcPts val="0"/>
              </a:spcBef>
              <a:buSzTx/>
              <a:buNone/>
              <a:tabLst>
                <a:tab pos="228600" algn="l"/>
              </a:tabLst>
              <a:defRPr sz="6400">
                <a:solidFill>
                  <a:srgbClr val="FFF0E4"/>
                </a:solidFill>
                <a:latin typeface="the unseen"/>
                <a:ea typeface="the unseen"/>
                <a:cs typeface="the unseen"/>
                <a:sym typeface="the unseen"/>
              </a:defRPr>
            </a:pPr>
            <a:r>
              <a:t>Appl: Authority, ‘Spiritual insight,’ Holiness, Prayer</a:t>
            </a:r>
          </a:p>
        </p:txBody>
      </p:sp>
      <p:sp>
        <p:nvSpPr>
          <p:cNvPr id="152" name="✓"/>
          <p:cNvSpPr txBox="1"/>
          <p:nvPr/>
        </p:nvSpPr>
        <p:spPr>
          <a:xfrm>
            <a:off x="17205895" y="10247775"/>
            <a:ext cx="1593635" cy="2247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4400">
                <a:solidFill>
                  <a:schemeClr val="accent3">
                    <a:hueOff val="-499813"/>
                    <a:satOff val="-5228"/>
                    <a:lumOff val="24899"/>
                  </a:schemeClr>
                </a:solidFill>
              </a:defRPr>
            </a:lvl1pPr>
          </a:lstStyle>
          <a:p>
            <a:pPr/>
            <a:r>
              <a:t>✓</a:t>
            </a:r>
          </a:p>
        </p:txBody>
      </p:sp>
      <p:sp>
        <p:nvSpPr>
          <p:cNvPr id="153" name="Circle"/>
          <p:cNvSpPr/>
          <p:nvPr/>
        </p:nvSpPr>
        <p:spPr>
          <a:xfrm>
            <a:off x="20794274" y="8614439"/>
            <a:ext cx="662916" cy="662915"/>
          </a:xfrm>
          <a:prstGeom prst="ellipse">
            <a:avLst/>
          </a:prstGeom>
          <a:solidFill>
            <a:srgbClr val="E8EC33"/>
          </a:solidFill>
          <a:ln w="12700">
            <a:miter lim="400000"/>
          </a:ln>
        </p:spPr>
        <p:txBody>
          <a:bodyPr lIns="50800" tIns="50800" rIns="50800" bIns="50800" anchor="ctr"/>
          <a:lstStyle/>
          <a:p>
            <a:pPr>
              <a:defRPr sz="3600"/>
            </a:pPr>
          </a:p>
        </p:txBody>
      </p:sp>
      <p:sp>
        <p:nvSpPr>
          <p:cNvPr id="154" name="Line"/>
          <p:cNvSpPr/>
          <p:nvPr/>
        </p:nvSpPr>
        <p:spPr>
          <a:xfrm flipV="1">
            <a:off x="21125732" y="6483353"/>
            <a:ext cx="1" cy="2134866"/>
          </a:xfrm>
          <a:prstGeom prst="line">
            <a:avLst/>
          </a:prstGeom>
          <a:ln w="139700">
            <a:solidFill>
              <a:srgbClr val="FFFFFF"/>
            </a:solidFill>
            <a:miter lim="400000"/>
            <a:headEnd type="triangle"/>
          </a:ln>
        </p:spPr>
        <p:txBody>
          <a:bodyPr lIns="50800" tIns="50800" rIns="50800" bIns="50800" anchor="ctr"/>
          <a:lstStyle/>
          <a:p>
            <a:pPr>
              <a:defRPr sz="3600"/>
            </a:pPr>
          </a:p>
        </p:txBody>
      </p:sp>
      <p:sp>
        <p:nvSpPr>
          <p:cNvPr id="155" name="✗"/>
          <p:cNvSpPr txBox="1"/>
          <p:nvPr/>
        </p:nvSpPr>
        <p:spPr>
          <a:xfrm>
            <a:off x="20546641" y="10419225"/>
            <a:ext cx="1158182"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156" name="The Direct Lordship of Christ"/>
          <p:cNvSpPr txBox="1"/>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784225">
              <a:defRPr sz="10640">
                <a:latin typeface="+mj-lt"/>
                <a:ea typeface="+mj-ea"/>
                <a:cs typeface="+mj-cs"/>
                <a:sym typeface="KG Life is Messy"/>
              </a:defRPr>
            </a:lvl1pPr>
          </a:lstStyle>
          <a:p>
            <a:pPr/>
            <a:r>
              <a:t>The Direct Lordship of Christ</a:t>
            </a:r>
          </a:p>
        </p:txBody>
      </p:sp>
      <p:grpSp>
        <p:nvGrpSpPr>
          <p:cNvPr id="160" name="Group"/>
          <p:cNvGrpSpPr/>
          <p:nvPr/>
        </p:nvGrpSpPr>
        <p:grpSpPr>
          <a:xfrm>
            <a:off x="16883780" y="3099925"/>
            <a:ext cx="2237865" cy="6361224"/>
            <a:chOff x="0" y="0"/>
            <a:chExt cx="2237864" cy="6361223"/>
          </a:xfrm>
        </p:grpSpPr>
        <p:sp>
          <p:nvSpPr>
            <p:cNvPr id="157" name="Circle"/>
            <p:cNvSpPr/>
            <p:nvPr/>
          </p:nvSpPr>
          <p:spPr>
            <a:xfrm>
              <a:off x="483931" y="5091223"/>
              <a:ext cx="1270001" cy="1270001"/>
            </a:xfrm>
            <a:prstGeom prst="ellipse">
              <a:avLst/>
            </a:prstGeom>
            <a:solidFill>
              <a:srgbClr val="E8EC33"/>
            </a:solidFill>
            <a:ln w="12700" cap="flat">
              <a:noFill/>
              <a:miter lim="400000"/>
            </a:ln>
            <a:effectLst/>
          </p:spPr>
          <p:txBody>
            <a:bodyPr wrap="square" lIns="50800" tIns="50800" rIns="50800" bIns="50800" numCol="1" anchor="ctr">
              <a:noAutofit/>
            </a:bodyPr>
            <a:lstStyle/>
            <a:p>
              <a:pPr>
                <a:defRPr sz="3600"/>
              </a:pPr>
            </a:p>
          </p:txBody>
        </p:sp>
        <p:sp>
          <p:nvSpPr>
            <p:cNvPr id="158" name="Line"/>
            <p:cNvSpPr/>
            <p:nvPr/>
          </p:nvSpPr>
          <p:spPr>
            <a:xfrm flipV="1">
              <a:off x="1118931" y="1008526"/>
              <a:ext cx="1" cy="4089938"/>
            </a:xfrm>
            <a:prstGeom prst="line">
              <a:avLst/>
            </a:prstGeom>
            <a:noFill/>
            <a:ln w="1397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pic>
          <p:nvPicPr>
            <p:cNvPr id="159" name="Image" descr="Image"/>
            <p:cNvPicPr>
              <a:picLocks noChangeAspect="1"/>
            </p:cNvPicPr>
            <p:nvPr/>
          </p:nvPicPr>
          <p:blipFill>
            <a:blip r:embed="rId2">
              <a:extLst/>
            </a:blip>
            <a:stretch>
              <a:fillRect/>
            </a:stretch>
          </p:blipFill>
          <p:spPr>
            <a:xfrm>
              <a:off x="0" y="0"/>
              <a:ext cx="2237865" cy="2247900"/>
            </a:xfrm>
            <a:prstGeom prst="rect">
              <a:avLst/>
            </a:prstGeom>
            <a:ln w="12700" cap="flat">
              <a:noFill/>
              <a:miter lim="400000"/>
            </a:ln>
            <a:effectLst/>
          </p:spPr>
        </p:pic>
      </p:grpSp>
      <p:grpSp>
        <p:nvGrpSpPr>
          <p:cNvPr id="164" name="Group"/>
          <p:cNvGrpSpPr/>
          <p:nvPr/>
        </p:nvGrpSpPr>
        <p:grpSpPr>
          <a:xfrm>
            <a:off x="20501616" y="3161276"/>
            <a:ext cx="1248231" cy="3548145"/>
            <a:chOff x="0" y="0"/>
            <a:chExt cx="1248229" cy="3548144"/>
          </a:xfrm>
        </p:grpSpPr>
        <p:sp>
          <p:nvSpPr>
            <p:cNvPr id="161" name="Circle"/>
            <p:cNvSpPr/>
            <p:nvPr/>
          </p:nvSpPr>
          <p:spPr>
            <a:xfrm>
              <a:off x="269925" y="2839767"/>
              <a:ext cx="708378" cy="708378"/>
            </a:xfrm>
            <a:prstGeom prst="ellipse">
              <a:avLst/>
            </a:prstGeom>
            <a:solidFill>
              <a:srgbClr val="E8EC33"/>
            </a:solidFill>
            <a:ln w="12700" cap="flat">
              <a:noFill/>
              <a:miter lim="400000"/>
            </a:ln>
            <a:effectLst/>
          </p:spPr>
          <p:txBody>
            <a:bodyPr wrap="square" lIns="50800" tIns="50800" rIns="50800" bIns="50800" numCol="1" anchor="ctr">
              <a:noAutofit/>
            </a:bodyPr>
            <a:lstStyle/>
            <a:p>
              <a:pPr>
                <a:defRPr sz="3600"/>
              </a:pPr>
            </a:p>
          </p:txBody>
        </p:sp>
        <p:sp>
          <p:nvSpPr>
            <p:cNvPr id="162" name="Line"/>
            <p:cNvSpPr/>
            <p:nvPr/>
          </p:nvSpPr>
          <p:spPr>
            <a:xfrm flipV="1">
              <a:off x="624114" y="562533"/>
              <a:ext cx="1" cy="2281273"/>
            </a:xfrm>
            <a:prstGeom prst="line">
              <a:avLst/>
            </a:prstGeom>
            <a:noFill/>
            <a:ln w="1397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pic>
          <p:nvPicPr>
            <p:cNvPr id="163" name="Image" descr="Image"/>
            <p:cNvPicPr>
              <a:picLocks noChangeAspect="1"/>
            </p:cNvPicPr>
            <p:nvPr/>
          </p:nvPicPr>
          <p:blipFill>
            <a:blip r:embed="rId2">
              <a:extLst/>
            </a:blip>
            <a:stretch>
              <a:fillRect/>
            </a:stretch>
          </p:blipFill>
          <p:spPr>
            <a:xfrm>
              <a:off x="0" y="0"/>
              <a:ext cx="1248230" cy="1253827"/>
            </a:xfrm>
            <a:prstGeom prst="rect">
              <a:avLst/>
            </a:prstGeom>
            <a:ln w="12700" cap="flat">
              <a:noFill/>
              <a:miter lim="400000"/>
            </a:ln>
            <a:effectLst/>
          </p:spPr>
        </p:pic>
      </p:grpSp>
      <p:sp>
        <p:nvSpPr>
          <p:cNvPr id="165"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The Church"/>
          <p:cNvSpPr txBox="1"/>
          <p:nvPr>
            <p:ph type="title"/>
          </p:nvPr>
        </p:nvSpPr>
        <p:spPr>
          <a:prstGeom prst="rect">
            <a:avLst/>
          </a:prstGeom>
        </p:spPr>
        <p:txBody>
          <a:bodyPr/>
          <a:lstStyle>
            <a:lvl1pPr defTabSz="800735">
              <a:defRPr sz="10864"/>
            </a:lvl1pPr>
          </a:lstStyle>
          <a:p>
            <a:pPr/>
            <a:r>
              <a:t>The Church</a:t>
            </a:r>
          </a:p>
        </p:txBody>
      </p:sp>
      <p:sp>
        <p:nvSpPr>
          <p:cNvPr id="168" name="…as the whole company of those who have been redeemed by Jesus Christ and regenerated by the Holy Spirit.  The local church, being a manifestation of the universal church, is a community of believers in a particular place where the Word of God is preache"/>
          <p:cNvSpPr txBox="1"/>
          <p:nvPr>
            <p:ph type="body" sz="half" idx="1"/>
          </p:nvPr>
        </p:nvSpPr>
        <p:spPr>
          <a:xfrm>
            <a:off x="1689100" y="3149600"/>
            <a:ext cx="12868964" cy="9296400"/>
          </a:xfrm>
          <a:prstGeom prst="rect">
            <a:avLst/>
          </a:prstGeom>
        </p:spPr>
        <p:txBody>
          <a:bodyPr anchor="t"/>
          <a:lstStyle/>
          <a:p>
            <a:pPr marL="141731" indent="-141731" algn="just" defTabSz="283463">
              <a:spcBef>
                <a:spcPts val="0"/>
              </a:spcBef>
              <a:buSzTx/>
              <a:buNone/>
              <a:tabLst>
                <a:tab pos="139700" algn="l"/>
              </a:tabLst>
              <a:defRPr sz="4588">
                <a:solidFill>
                  <a:srgbClr val="FFF0E4"/>
                </a:solidFill>
                <a:latin typeface="the unseen"/>
                <a:ea typeface="the unseen"/>
                <a:cs typeface="the unseen"/>
                <a:sym typeface="the unseen"/>
              </a:defRPr>
            </a:pPr>
            <a:r>
              <a:t>…as the whole </a:t>
            </a:r>
            <a:r>
              <a:rPr u="sng"/>
              <a:t>company</a:t>
            </a:r>
            <a:r>
              <a:t> of those who have been </a:t>
            </a:r>
            <a:r>
              <a:rPr u="sng"/>
              <a:t>redeemed</a:t>
            </a:r>
            <a:r>
              <a:t> by Jesus Christ and </a:t>
            </a:r>
            <a:r>
              <a:rPr u="sng"/>
              <a:t>regenerated</a:t>
            </a:r>
            <a:r>
              <a:t> by the Holy Spirit.  The local church, being a manifestation of the universal church, is a community of believers in a particular place where the Word of God is preached and observed.  It is fully autonomous and remains so notwithstanding responsibilities it may accept by voluntary association (Mt 18:17; 1Cor 5:4-5,13)</a:t>
            </a:r>
          </a:p>
          <a:p>
            <a:pPr marL="141731" indent="-141731" algn="just" defTabSz="283463">
              <a:spcBef>
                <a:spcPts val="0"/>
              </a:spcBef>
              <a:buSzTx/>
              <a:buNone/>
              <a:tabLst>
                <a:tab pos="139700" algn="l"/>
              </a:tabLst>
              <a:defRPr sz="4588">
                <a:solidFill>
                  <a:srgbClr val="FFF0E4"/>
                </a:solidFill>
                <a:latin typeface="the unseen"/>
                <a:ea typeface="the unseen"/>
                <a:cs typeface="the unseen"/>
                <a:sym typeface="the unseen"/>
              </a:defRPr>
            </a:pPr>
          </a:p>
          <a:p>
            <a:pPr marL="141731" indent="-141731" algn="just" defTabSz="283463">
              <a:spcBef>
                <a:spcPts val="0"/>
              </a:spcBef>
              <a:buSzTx/>
              <a:buNone/>
              <a:tabLst>
                <a:tab pos="139700" algn="l"/>
              </a:tabLst>
              <a:defRPr sz="4588">
                <a:solidFill>
                  <a:srgbClr val="FFF0E4"/>
                </a:solidFill>
                <a:latin typeface="the unseen"/>
                <a:ea typeface="the unseen"/>
                <a:cs typeface="the unseen"/>
                <a:sym typeface="the unseen"/>
              </a:defRPr>
            </a:pPr>
            <a:r>
              <a:t>Appl: “Thy will be done on earth”, Spirit directed decisions, Spirit directed vision, free association with other bodies, no external governance except by God</a:t>
            </a:r>
          </a:p>
        </p:txBody>
      </p:sp>
      <p:sp>
        <p:nvSpPr>
          <p:cNvPr id="169" name="✗"/>
          <p:cNvSpPr txBox="1"/>
          <p:nvPr/>
        </p:nvSpPr>
        <p:spPr>
          <a:xfrm>
            <a:off x="21881222" y="10713689"/>
            <a:ext cx="1158181"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170" name="Line"/>
          <p:cNvSpPr/>
          <p:nvPr/>
        </p:nvSpPr>
        <p:spPr>
          <a:xfrm flipV="1">
            <a:off x="21174873" y="7719956"/>
            <a:ext cx="1270001" cy="1270001"/>
          </a:xfrm>
          <a:prstGeom prst="line">
            <a:avLst/>
          </a:prstGeom>
          <a:ln w="76200">
            <a:solidFill>
              <a:srgbClr val="FFFFFF"/>
            </a:solidFill>
            <a:miter lim="400000"/>
            <a:headEnd type="triangle"/>
          </a:ln>
        </p:spPr>
        <p:txBody>
          <a:bodyPr lIns="50800" tIns="50800" rIns="50800" bIns="50800" anchor="ctr"/>
          <a:lstStyle/>
          <a:p>
            <a:pPr>
              <a:defRPr sz="3600"/>
            </a:pPr>
          </a:p>
        </p:txBody>
      </p:sp>
      <p:sp>
        <p:nvSpPr>
          <p:cNvPr id="171" name="Circle"/>
          <p:cNvSpPr/>
          <p:nvPr/>
        </p:nvSpPr>
        <p:spPr>
          <a:xfrm>
            <a:off x="15679642" y="2040037"/>
            <a:ext cx="5080001" cy="5080001"/>
          </a:xfrm>
          <a:prstGeom prst="ellipse">
            <a:avLst/>
          </a:prstGeom>
          <a:solidFill>
            <a:srgbClr val="E8EC33"/>
          </a:solidFill>
          <a:ln w="12700">
            <a:miter lim="400000"/>
          </a:ln>
        </p:spPr>
        <p:txBody>
          <a:bodyPr lIns="50800" tIns="50800" rIns="50800" bIns="50800" anchor="ctr"/>
          <a:lstStyle/>
          <a:p>
            <a:pPr>
              <a:defRPr sz="3600"/>
            </a:pPr>
          </a:p>
        </p:txBody>
      </p:sp>
      <p:sp>
        <p:nvSpPr>
          <p:cNvPr id="172" name="✓"/>
          <p:cNvSpPr txBox="1"/>
          <p:nvPr/>
        </p:nvSpPr>
        <p:spPr>
          <a:xfrm>
            <a:off x="17422826" y="10542239"/>
            <a:ext cx="1593635" cy="2247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4400">
                <a:solidFill>
                  <a:schemeClr val="accent3">
                    <a:hueOff val="-499813"/>
                    <a:satOff val="-5228"/>
                    <a:lumOff val="24899"/>
                  </a:schemeClr>
                </a:solidFill>
              </a:defRPr>
            </a:lvl1pPr>
          </a:lstStyle>
          <a:p>
            <a:pPr/>
            <a:r>
              <a:t>✓</a:t>
            </a:r>
          </a:p>
        </p:txBody>
      </p:sp>
      <p:sp>
        <p:nvSpPr>
          <p:cNvPr id="173" name="Line"/>
          <p:cNvSpPr/>
          <p:nvPr/>
        </p:nvSpPr>
        <p:spPr>
          <a:xfrm flipV="1">
            <a:off x="18166937" y="6920954"/>
            <a:ext cx="1" cy="1016001"/>
          </a:xfrm>
          <a:prstGeom prst="line">
            <a:avLst/>
          </a:prstGeom>
          <a:ln w="76200">
            <a:solidFill>
              <a:srgbClr val="FFFFFF"/>
            </a:solidFill>
            <a:miter lim="400000"/>
            <a:headEnd type="triangle"/>
          </a:ln>
        </p:spPr>
        <p:txBody>
          <a:bodyPr lIns="50800" tIns="50800" rIns="50800" bIns="50800" anchor="ctr"/>
          <a:lstStyle/>
          <a:p>
            <a:pPr>
              <a:defRPr sz="3600"/>
            </a:pPr>
          </a:p>
        </p:txBody>
      </p:sp>
      <p:pic>
        <p:nvPicPr>
          <p:cNvPr id="174" name="stock-vector-book-icon-sign-design-553945819.jpg" descr="stock-vector-book-icon-sign-design-553945819.jpg"/>
          <p:cNvPicPr>
            <a:picLocks noChangeAspect="1"/>
          </p:cNvPicPr>
          <p:nvPr/>
        </p:nvPicPr>
        <p:blipFill>
          <a:blip r:embed="rId2">
            <a:extLst/>
          </a:blip>
          <a:srcRect l="0" t="0" r="0" b="11103"/>
          <a:stretch>
            <a:fillRect/>
          </a:stretch>
        </p:blipFill>
        <p:spPr>
          <a:xfrm>
            <a:off x="17214437" y="8404063"/>
            <a:ext cx="1905001" cy="1885399"/>
          </a:xfrm>
          <a:prstGeom prst="rect">
            <a:avLst/>
          </a:prstGeom>
          <a:ln w="12700">
            <a:miter lim="400000"/>
          </a:ln>
        </p:spPr>
      </p:pic>
      <p:sp>
        <p:nvSpPr>
          <p:cNvPr id="175"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176" name="UC"/>
          <p:cNvSpPr txBox="1"/>
          <p:nvPr/>
        </p:nvSpPr>
        <p:spPr>
          <a:xfrm>
            <a:off x="17704022" y="4148237"/>
            <a:ext cx="103124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a:r>
              <a:t>UC</a:t>
            </a:r>
          </a:p>
        </p:txBody>
      </p:sp>
      <p:grpSp>
        <p:nvGrpSpPr>
          <p:cNvPr id="179" name="Group"/>
          <p:cNvGrpSpPr/>
          <p:nvPr/>
        </p:nvGrpSpPr>
        <p:grpSpPr>
          <a:xfrm>
            <a:off x="17658937" y="5915211"/>
            <a:ext cx="1016001" cy="1016001"/>
            <a:chOff x="0" y="0"/>
            <a:chExt cx="1016000" cy="1016000"/>
          </a:xfrm>
        </p:grpSpPr>
        <p:sp>
          <p:nvSpPr>
            <p:cNvPr id="177"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78"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182" name="Group"/>
          <p:cNvGrpSpPr/>
          <p:nvPr/>
        </p:nvGrpSpPr>
        <p:grpSpPr>
          <a:xfrm>
            <a:off x="17711642" y="7893062"/>
            <a:ext cx="1016001" cy="1016001"/>
            <a:chOff x="0" y="0"/>
            <a:chExt cx="1016000" cy="1016000"/>
          </a:xfrm>
        </p:grpSpPr>
        <p:sp>
          <p:nvSpPr>
            <p:cNvPr id="180"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81"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185" name="Group"/>
          <p:cNvGrpSpPr/>
          <p:nvPr/>
        </p:nvGrpSpPr>
        <p:grpSpPr>
          <a:xfrm>
            <a:off x="18712290" y="5653740"/>
            <a:ext cx="1016001" cy="1016001"/>
            <a:chOff x="0" y="0"/>
            <a:chExt cx="1016000" cy="1016000"/>
          </a:xfrm>
        </p:grpSpPr>
        <p:sp>
          <p:nvSpPr>
            <p:cNvPr id="183"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84"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188" name="Group"/>
          <p:cNvGrpSpPr/>
          <p:nvPr/>
        </p:nvGrpSpPr>
        <p:grpSpPr>
          <a:xfrm>
            <a:off x="16605584" y="5653740"/>
            <a:ext cx="1016001" cy="1016001"/>
            <a:chOff x="0" y="0"/>
            <a:chExt cx="1016000" cy="1016000"/>
          </a:xfrm>
        </p:grpSpPr>
        <p:sp>
          <p:nvSpPr>
            <p:cNvPr id="186"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87"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191" name="Group"/>
          <p:cNvGrpSpPr/>
          <p:nvPr/>
        </p:nvGrpSpPr>
        <p:grpSpPr>
          <a:xfrm>
            <a:off x="20602888" y="8886650"/>
            <a:ext cx="1016001" cy="1016001"/>
            <a:chOff x="0" y="0"/>
            <a:chExt cx="1016000" cy="1016000"/>
          </a:xfrm>
        </p:grpSpPr>
        <p:sp>
          <p:nvSpPr>
            <p:cNvPr id="189"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90"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194" name="Group"/>
          <p:cNvGrpSpPr/>
          <p:nvPr/>
        </p:nvGrpSpPr>
        <p:grpSpPr>
          <a:xfrm>
            <a:off x="22365946" y="6974180"/>
            <a:ext cx="1016001" cy="1016001"/>
            <a:chOff x="0" y="0"/>
            <a:chExt cx="1016000" cy="1016000"/>
          </a:xfrm>
        </p:grpSpPr>
        <p:sp>
          <p:nvSpPr>
            <p:cNvPr id="192"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93"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197" name="Group"/>
          <p:cNvGrpSpPr/>
          <p:nvPr/>
        </p:nvGrpSpPr>
        <p:grpSpPr>
          <a:xfrm>
            <a:off x="19420577" y="4975411"/>
            <a:ext cx="1016001" cy="1016001"/>
            <a:chOff x="0" y="0"/>
            <a:chExt cx="1016000" cy="1016000"/>
          </a:xfrm>
        </p:grpSpPr>
        <p:sp>
          <p:nvSpPr>
            <p:cNvPr id="195"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96"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200" name="Group"/>
          <p:cNvGrpSpPr/>
          <p:nvPr/>
        </p:nvGrpSpPr>
        <p:grpSpPr>
          <a:xfrm>
            <a:off x="15897297" y="4975411"/>
            <a:ext cx="1016001" cy="1016001"/>
            <a:chOff x="0" y="0"/>
            <a:chExt cx="1016000" cy="1016000"/>
          </a:xfrm>
        </p:grpSpPr>
        <p:sp>
          <p:nvSpPr>
            <p:cNvPr id="198"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199"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203" name="Group"/>
          <p:cNvGrpSpPr/>
          <p:nvPr/>
        </p:nvGrpSpPr>
        <p:grpSpPr>
          <a:xfrm>
            <a:off x="15760996" y="4072037"/>
            <a:ext cx="1016001" cy="1016001"/>
            <a:chOff x="0" y="0"/>
            <a:chExt cx="1016000" cy="1016000"/>
          </a:xfrm>
        </p:grpSpPr>
        <p:sp>
          <p:nvSpPr>
            <p:cNvPr id="201"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202"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grpSp>
        <p:nvGrpSpPr>
          <p:cNvPr id="206" name="Group"/>
          <p:cNvGrpSpPr/>
          <p:nvPr/>
        </p:nvGrpSpPr>
        <p:grpSpPr>
          <a:xfrm>
            <a:off x="19662289" y="4072037"/>
            <a:ext cx="1016001" cy="1016001"/>
            <a:chOff x="0" y="0"/>
            <a:chExt cx="1016000" cy="1016000"/>
          </a:xfrm>
        </p:grpSpPr>
        <p:sp>
          <p:nvSpPr>
            <p:cNvPr id="204" name="Circle"/>
            <p:cNvSpPr/>
            <p:nvPr/>
          </p:nvSpPr>
          <p:spPr>
            <a:xfrm>
              <a:off x="0" y="0"/>
              <a:ext cx="1016000" cy="1016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205" name="LC"/>
            <p:cNvSpPr txBox="1"/>
            <p:nvPr/>
          </p:nvSpPr>
          <p:spPr>
            <a:xfrm>
              <a:off x="45085" y="76199"/>
              <a:ext cx="92583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LC</a:t>
              </a:r>
            </a:p>
          </p:txBody>
        </p:sp>
      </p:gr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as an act of obedience to our Lord Jesus Christ and a sign of personal repentance, faith and regeneration; it consists of the immersion in water into the name of the Father, Son and Holy Spirit (Mt 28:19-20; Acts 2:41,47; Mt 3:16; Jn 3:23; Rom 6:3-5)…"/>
          <p:cNvSpPr txBox="1"/>
          <p:nvPr>
            <p:ph type="body" sz="half" idx="1"/>
          </p:nvPr>
        </p:nvSpPr>
        <p:spPr>
          <a:xfrm>
            <a:off x="1689100" y="3149600"/>
            <a:ext cx="12865100" cy="9296400"/>
          </a:xfrm>
          <a:prstGeom prst="rect">
            <a:avLst/>
          </a:prstGeom>
        </p:spPr>
        <p:txBody>
          <a:bodyPr anchor="t"/>
          <a:lstStyle/>
          <a:p>
            <a:pPr marL="205739" indent="-205739" algn="just" defTabSz="411479">
              <a:spcBef>
                <a:spcPts val="0"/>
              </a:spcBef>
              <a:buSzTx/>
              <a:buNone/>
              <a:tabLst>
                <a:tab pos="203200" algn="l"/>
              </a:tabLst>
              <a:defRPr sz="5760">
                <a:solidFill>
                  <a:srgbClr val="FFF0E4"/>
                </a:solidFill>
                <a:latin typeface="the unseen"/>
                <a:ea typeface="the unseen"/>
                <a:cs typeface="the unseen"/>
                <a:sym typeface="the unseen"/>
              </a:defRPr>
            </a:pPr>
            <a:r>
              <a:t>…as an act of obedience to our Lord Jesus Christ and a sign of </a:t>
            </a:r>
            <a:r>
              <a:rPr u="sng"/>
              <a:t>personal</a:t>
            </a:r>
            <a:r>
              <a:t> repentance, faith and regeneration; it consists of the </a:t>
            </a:r>
            <a:r>
              <a:rPr u="sng"/>
              <a:t>immersion</a:t>
            </a:r>
            <a:r>
              <a:t> in water into the name of the Father, Son and Holy Spirit (Mt 28:19-20; Acts 2:41,47; Mt 3:16; Jn 3:23; Rom 6:3-5)</a:t>
            </a:r>
          </a:p>
          <a:p>
            <a:pPr marL="205739" indent="-205739" algn="just" defTabSz="411479">
              <a:spcBef>
                <a:spcPts val="0"/>
              </a:spcBef>
              <a:buSzTx/>
              <a:buNone/>
              <a:tabLst>
                <a:tab pos="203200" algn="l"/>
              </a:tabLst>
              <a:defRPr sz="5760">
                <a:solidFill>
                  <a:srgbClr val="FFF0E4"/>
                </a:solidFill>
                <a:latin typeface="the unseen"/>
                <a:ea typeface="the unseen"/>
                <a:cs typeface="the unseen"/>
                <a:sym typeface="the unseen"/>
              </a:defRPr>
            </a:pPr>
          </a:p>
          <a:p>
            <a:pPr marL="205739" indent="-205739" algn="just" defTabSz="411479">
              <a:spcBef>
                <a:spcPts val="0"/>
              </a:spcBef>
              <a:buSzTx/>
              <a:buNone/>
              <a:tabLst>
                <a:tab pos="203200" algn="l"/>
              </a:tabLst>
              <a:defRPr sz="5760">
                <a:solidFill>
                  <a:srgbClr val="FFF0E4"/>
                </a:solidFill>
                <a:latin typeface="the unseen"/>
                <a:ea typeface="the unseen"/>
                <a:cs typeface="the unseen"/>
                <a:sym typeface="the unseen"/>
              </a:defRPr>
            </a:pPr>
            <a:r>
              <a:t>Appl: cannot baptise anyone other than a believer. Baptism, scripturally, is by ‘dunking’ believers and followers of Jesus Christ</a:t>
            </a:r>
          </a:p>
        </p:txBody>
      </p:sp>
      <p:sp>
        <p:nvSpPr>
          <p:cNvPr id="209" name="Believers’ Baptism"/>
          <p:cNvSpPr txBox="1"/>
          <p:nvPr>
            <p:ph type="title"/>
          </p:nvPr>
        </p:nvSpPr>
        <p:spPr>
          <a:prstGeom prst="rect">
            <a:avLst/>
          </a:prstGeom>
        </p:spPr>
        <p:txBody>
          <a:bodyPr/>
          <a:lstStyle>
            <a:lvl1pPr defTabSz="800735">
              <a:defRPr sz="10864"/>
            </a:lvl1pPr>
          </a:lstStyle>
          <a:p>
            <a:pPr/>
            <a:r>
              <a:t>Believers’ Baptism</a:t>
            </a:r>
          </a:p>
        </p:txBody>
      </p:sp>
      <p:grpSp>
        <p:nvGrpSpPr>
          <p:cNvPr id="213" name="Group"/>
          <p:cNvGrpSpPr/>
          <p:nvPr/>
        </p:nvGrpSpPr>
        <p:grpSpPr>
          <a:xfrm>
            <a:off x="15010922" y="4736562"/>
            <a:ext cx="4190639" cy="7694990"/>
            <a:chOff x="0" y="0"/>
            <a:chExt cx="4190638" cy="7694989"/>
          </a:xfrm>
        </p:grpSpPr>
        <p:sp>
          <p:nvSpPr>
            <p:cNvPr id="210" name="✓"/>
            <p:cNvSpPr txBox="1"/>
            <p:nvPr/>
          </p:nvSpPr>
          <p:spPr>
            <a:xfrm>
              <a:off x="1298502" y="5447089"/>
              <a:ext cx="1593634" cy="2247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14400">
                  <a:solidFill>
                    <a:schemeClr val="accent3">
                      <a:hueOff val="-499813"/>
                      <a:satOff val="-5228"/>
                      <a:lumOff val="24899"/>
                    </a:schemeClr>
                  </a:solidFill>
                </a:defRPr>
              </a:lvl1pPr>
            </a:lstStyle>
            <a:p>
              <a:pPr/>
              <a:r>
                <a:t>✓</a:t>
              </a:r>
            </a:p>
          </p:txBody>
        </p:sp>
        <p:sp>
          <p:nvSpPr>
            <p:cNvPr id="211" name="Oval"/>
            <p:cNvSpPr/>
            <p:nvPr/>
          </p:nvSpPr>
          <p:spPr>
            <a:xfrm>
              <a:off x="0" y="3964214"/>
              <a:ext cx="4190639" cy="662916"/>
            </a:xfrm>
            <a:prstGeom prst="ellipse">
              <a:avLst/>
            </a:prstGeom>
            <a:solidFill>
              <a:schemeClr val="accent1">
                <a:hueOff val="-136794"/>
                <a:satOff val="-2150"/>
                <a:lumOff val="15693"/>
              </a:schemeClr>
            </a:solidFill>
            <a:ln w="12700" cap="flat">
              <a:noFill/>
              <a:miter lim="400000"/>
            </a:ln>
            <a:effectLst/>
          </p:spPr>
          <p:txBody>
            <a:bodyPr wrap="square" lIns="50800" tIns="50800" rIns="50800" bIns="50800" numCol="1" anchor="ctr">
              <a:noAutofit/>
            </a:bodyPr>
            <a:lstStyle/>
            <a:p>
              <a:pPr>
                <a:defRPr sz="3600"/>
              </a:pPr>
            </a:p>
          </p:txBody>
        </p:sp>
        <p:pic>
          <p:nvPicPr>
            <p:cNvPr id="212" name="stick_man_by_minimoko94-d2zvfn8.png" descr="stick_man_by_minimoko94-d2zvfn8.png"/>
            <p:cNvPicPr>
              <a:picLocks noChangeAspect="1"/>
            </p:cNvPicPr>
            <p:nvPr/>
          </p:nvPicPr>
          <p:blipFill>
            <a:blip r:embed="rId2">
              <a:extLst/>
            </a:blip>
            <a:stretch>
              <a:fillRect/>
            </a:stretch>
          </p:blipFill>
          <p:spPr>
            <a:xfrm>
              <a:off x="598653" y="0"/>
              <a:ext cx="2993332" cy="3144255"/>
            </a:xfrm>
            <a:prstGeom prst="rect">
              <a:avLst/>
            </a:prstGeom>
            <a:ln w="12700" cap="flat">
              <a:noFill/>
              <a:miter lim="400000"/>
            </a:ln>
            <a:effectLst/>
          </p:spPr>
        </p:pic>
      </p:grpSp>
      <p:grpSp>
        <p:nvGrpSpPr>
          <p:cNvPr id="217" name="Group"/>
          <p:cNvGrpSpPr/>
          <p:nvPr/>
        </p:nvGrpSpPr>
        <p:grpSpPr>
          <a:xfrm>
            <a:off x="20196164" y="5395581"/>
            <a:ext cx="2993332" cy="7043815"/>
            <a:chOff x="0" y="0"/>
            <a:chExt cx="2993330" cy="7043814"/>
          </a:xfrm>
        </p:grpSpPr>
        <p:sp>
          <p:nvSpPr>
            <p:cNvPr id="214" name="✗"/>
            <p:cNvSpPr txBox="1"/>
            <p:nvPr/>
          </p:nvSpPr>
          <p:spPr>
            <a:xfrm>
              <a:off x="1144398" y="5138814"/>
              <a:ext cx="1158181" cy="190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14400">
                  <a:solidFill>
                    <a:schemeClr val="accent5">
                      <a:hueOff val="101205"/>
                      <a:satOff val="-13598"/>
                      <a:lumOff val="23877"/>
                    </a:schemeClr>
                  </a:solidFill>
                </a:defRPr>
              </a:lvl1pPr>
            </a:lstStyle>
            <a:p>
              <a:pPr/>
              <a:r>
                <a:t>✗</a:t>
              </a:r>
            </a:p>
          </p:txBody>
        </p:sp>
        <p:pic>
          <p:nvPicPr>
            <p:cNvPr id="215" name="water-drop-vector-6.png" descr="water-drop-vector-6.png"/>
            <p:cNvPicPr>
              <a:picLocks noChangeAspect="1"/>
            </p:cNvPicPr>
            <p:nvPr/>
          </p:nvPicPr>
          <p:blipFill>
            <a:blip r:embed="rId3">
              <a:extLst/>
            </a:blip>
            <a:stretch>
              <a:fillRect/>
            </a:stretch>
          </p:blipFill>
          <p:spPr>
            <a:xfrm>
              <a:off x="1087009" y="0"/>
              <a:ext cx="1272959" cy="1465383"/>
            </a:xfrm>
            <a:prstGeom prst="rect">
              <a:avLst/>
            </a:prstGeom>
            <a:ln w="12700" cap="flat">
              <a:noFill/>
              <a:miter lim="400000"/>
            </a:ln>
            <a:effectLst/>
          </p:spPr>
        </p:pic>
        <p:pic>
          <p:nvPicPr>
            <p:cNvPr id="216" name="d24131.jpg" descr="d24131.jpg"/>
            <p:cNvPicPr>
              <a:picLocks noChangeAspect="1"/>
            </p:cNvPicPr>
            <p:nvPr/>
          </p:nvPicPr>
          <p:blipFill>
            <a:blip r:embed="rId4">
              <a:extLst/>
            </a:blip>
            <a:stretch>
              <a:fillRect/>
            </a:stretch>
          </p:blipFill>
          <p:spPr>
            <a:xfrm>
              <a:off x="0" y="1805432"/>
              <a:ext cx="2993331" cy="2993332"/>
            </a:xfrm>
            <a:prstGeom prst="rect">
              <a:avLst/>
            </a:prstGeom>
            <a:ln w="12700" cap="flat">
              <a:noFill/>
              <a:miter lim="400000"/>
            </a:ln>
            <a:effectLst/>
          </p:spPr>
        </p:pic>
      </p:grpSp>
      <p:sp>
        <p:nvSpPr>
          <p:cNvPr id="218"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2" grpId="1" fill="hold">
                                  <p:stCondLst>
                                    <p:cond delay="0"/>
                                  </p:stCondLst>
                                  <p:iterate type="el" backwards="0">
                                    <p:tmAbs val="0"/>
                                  </p:iterate>
                                  <p:childTnLst>
                                    <p:set>
                                      <p:cBhvr>
                                        <p:cTn id="6" fill="hold"/>
                                        <p:tgtEl>
                                          <p:spTgt spid="213"/>
                                        </p:tgtEl>
                                        <p:attrNameLst>
                                          <p:attrName>style.visibility</p:attrName>
                                        </p:attrNameLst>
                                      </p:cBhvr>
                                      <p:to>
                                        <p:strVal val="visible"/>
                                      </p:to>
                                    </p:set>
                                    <p:animEffect filter="wipe(up)" transition="in">
                                      <p:cBhvr>
                                        <p:cTn id="7" dur="1000"/>
                                        <p:tgtEl>
                                          <p:spTgt spid="21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1" presetID="22" grpId="2" fill="hold">
                                  <p:stCondLst>
                                    <p:cond delay="0"/>
                                  </p:stCondLst>
                                  <p:iterate type="el" backwards="0">
                                    <p:tmAbs val="0"/>
                                  </p:iterate>
                                  <p:childTnLst>
                                    <p:set>
                                      <p:cBhvr>
                                        <p:cTn id="11" fill="hold"/>
                                        <p:tgtEl>
                                          <p:spTgt spid="217"/>
                                        </p:tgtEl>
                                        <p:attrNameLst>
                                          <p:attrName>style.visibility</p:attrName>
                                        </p:attrNameLst>
                                      </p:cBhvr>
                                      <p:to>
                                        <p:strVal val="visible"/>
                                      </p:to>
                                    </p:set>
                                    <p:animEffect filter="wipe(up)" transition="in">
                                      <p:cBhvr>
                                        <p:cTn id="12" dur="1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7" grpId="2"/>
      <p:bldP build="whole" bldLvl="1" animBg="1" rev="0" advAuto="0" spid="213"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Line"/>
          <p:cNvSpPr/>
          <p:nvPr/>
        </p:nvSpPr>
        <p:spPr>
          <a:xfrm flipH="1">
            <a:off x="20836940" y="4602425"/>
            <a:ext cx="1066801" cy="1"/>
          </a:xfrm>
          <a:prstGeom prst="line">
            <a:avLst/>
          </a:prstGeom>
          <a:ln w="88900">
            <a:solidFill>
              <a:srgbClr val="FFFFFF"/>
            </a:solidFill>
            <a:miter lim="400000"/>
            <a:headEnd type="triangle"/>
          </a:ln>
        </p:spPr>
        <p:txBody>
          <a:bodyPr lIns="50800" tIns="50800" rIns="50800" bIns="50800" anchor="ctr"/>
          <a:lstStyle/>
          <a:p>
            <a:pPr>
              <a:defRPr sz="3600"/>
            </a:pPr>
          </a:p>
        </p:txBody>
      </p:sp>
      <p:sp>
        <p:nvSpPr>
          <p:cNvPr id="221" name="…namely, that each member has the privilege and responsibility to use his/her gifts and abilities to participate fully in the life of the church. We recognize that God gifts His church with Pastors/Elders who primarily lead in a spirit of servant-hood, e"/>
          <p:cNvSpPr txBox="1"/>
          <p:nvPr>
            <p:ph type="body" idx="1"/>
          </p:nvPr>
        </p:nvSpPr>
        <p:spPr>
          <a:xfrm>
            <a:off x="1156457" y="2631972"/>
            <a:ext cx="13755819" cy="10787160"/>
          </a:xfrm>
          <a:prstGeom prst="rect">
            <a:avLst/>
          </a:prstGeom>
        </p:spPr>
        <p:txBody>
          <a:bodyPr anchor="t"/>
          <a:lstStyle/>
          <a:p>
            <a:pPr marL="182880" indent="-182880" algn="just" defTabSz="365760">
              <a:spcBef>
                <a:spcPts val="0"/>
              </a:spcBef>
              <a:buSzTx/>
              <a:buNone/>
              <a:tabLst>
                <a:tab pos="177800" algn="l"/>
              </a:tabLst>
              <a:defRPr sz="5120">
                <a:solidFill>
                  <a:srgbClr val="FFF0E4"/>
                </a:solidFill>
                <a:latin typeface="the unseen"/>
                <a:ea typeface="the unseen"/>
                <a:cs typeface="the unseen"/>
                <a:sym typeface="the unseen"/>
              </a:defRPr>
            </a:pPr>
            <a:r>
              <a:t>…namely, that each </a:t>
            </a:r>
            <a:r>
              <a:rPr u="sng"/>
              <a:t>member</a:t>
            </a:r>
            <a:r>
              <a:t> has the privilege and responsibility to use his/her gifts and abilities to participate fully in the life of the church. We recognize that God gifts His church with </a:t>
            </a:r>
            <a:r>
              <a:rPr u="sng"/>
              <a:t>Pastors/Elders</a:t>
            </a:r>
            <a:r>
              <a:t> who primarily lead in a spirit of servant-hood, equip and provide spiritual oversight, and with </a:t>
            </a:r>
            <a:r>
              <a:rPr u="sng"/>
              <a:t>Deacons</a:t>
            </a:r>
            <a:r>
              <a:t> who primarily facilitate the smooth running of the church. This principle further recognizes that each member should participate in the appointment of the church's leaders, and that a constituted church meeting, subject to the direct Lordship of Christ and the authority of Scripture, is the highest court of authority for the local church. (Acts 14:23; Eph 4:11-13; 1 Pet 2:5; </a:t>
            </a:r>
          </a:p>
        </p:txBody>
      </p:sp>
      <p:sp>
        <p:nvSpPr>
          <p:cNvPr id="222" name="Congregationalism"/>
          <p:cNvSpPr txBox="1"/>
          <p:nvPr>
            <p:ph type="title"/>
          </p:nvPr>
        </p:nvSpPr>
        <p:spPr>
          <a:prstGeom prst="rect">
            <a:avLst/>
          </a:prstGeom>
        </p:spPr>
        <p:txBody>
          <a:bodyPr/>
          <a:lstStyle>
            <a:lvl1pPr defTabSz="800735">
              <a:defRPr sz="10864"/>
            </a:lvl1pPr>
          </a:lstStyle>
          <a:p>
            <a:pPr/>
            <a:r>
              <a:t>Congregationalism</a:t>
            </a:r>
          </a:p>
        </p:txBody>
      </p:sp>
      <p:sp>
        <p:nvSpPr>
          <p:cNvPr id="223" name="Line"/>
          <p:cNvSpPr/>
          <p:nvPr/>
        </p:nvSpPr>
        <p:spPr>
          <a:xfrm flipV="1">
            <a:off x="17333572" y="5724536"/>
            <a:ext cx="1" cy="1380207"/>
          </a:xfrm>
          <a:prstGeom prst="line">
            <a:avLst/>
          </a:prstGeom>
          <a:ln w="76200">
            <a:solidFill>
              <a:srgbClr val="FFFFFF"/>
            </a:solidFill>
            <a:miter lim="400000"/>
            <a:headEnd type="triangle"/>
          </a:ln>
        </p:spPr>
        <p:txBody>
          <a:bodyPr lIns="50800" tIns="50800" rIns="50800" bIns="50800" anchor="ctr"/>
          <a:lstStyle/>
          <a:p>
            <a:pPr>
              <a:defRPr sz="3600"/>
            </a:pPr>
          </a:p>
        </p:txBody>
      </p:sp>
      <p:pic>
        <p:nvPicPr>
          <p:cNvPr id="224" name="stock-vector-book-icon-sign-design-553945819.jpg" descr="stock-vector-book-icon-sign-design-553945819.jpg"/>
          <p:cNvPicPr>
            <a:picLocks noChangeAspect="1"/>
          </p:cNvPicPr>
          <p:nvPr/>
        </p:nvPicPr>
        <p:blipFill>
          <a:blip r:embed="rId2">
            <a:extLst/>
          </a:blip>
          <a:srcRect l="0" t="0" r="0" b="13755"/>
          <a:stretch>
            <a:fillRect/>
          </a:stretch>
        </p:blipFill>
        <p:spPr>
          <a:xfrm>
            <a:off x="16440173" y="3881744"/>
            <a:ext cx="1905001" cy="1829167"/>
          </a:xfrm>
          <a:prstGeom prst="rect">
            <a:avLst/>
          </a:prstGeom>
          <a:ln w="12700">
            <a:miter lim="400000"/>
          </a:ln>
        </p:spPr>
      </p:pic>
      <p:sp>
        <p:nvSpPr>
          <p:cNvPr id="225" name="✓"/>
          <p:cNvSpPr txBox="1"/>
          <p:nvPr/>
        </p:nvSpPr>
        <p:spPr>
          <a:xfrm>
            <a:off x="16536754" y="10511227"/>
            <a:ext cx="1593635" cy="2247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4400">
                <a:solidFill>
                  <a:schemeClr val="accent3">
                    <a:hueOff val="-499813"/>
                    <a:satOff val="-5228"/>
                    <a:lumOff val="24899"/>
                  </a:schemeClr>
                </a:solidFill>
              </a:defRPr>
            </a:lvl1pPr>
          </a:lstStyle>
          <a:p>
            <a:pPr/>
            <a:r>
              <a:t>✓</a:t>
            </a:r>
          </a:p>
        </p:txBody>
      </p:sp>
      <p:sp>
        <p:nvSpPr>
          <p:cNvPr id="226" name="✗"/>
          <p:cNvSpPr txBox="1"/>
          <p:nvPr/>
        </p:nvSpPr>
        <p:spPr>
          <a:xfrm>
            <a:off x="22614073" y="10879167"/>
            <a:ext cx="1158182"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227" name="Circle"/>
          <p:cNvSpPr/>
          <p:nvPr/>
        </p:nvSpPr>
        <p:spPr>
          <a:xfrm>
            <a:off x="19911237" y="11399867"/>
            <a:ext cx="1016001" cy="1019639"/>
          </a:xfrm>
          <a:prstGeom prst="ellipse">
            <a:avLst/>
          </a:prstGeom>
          <a:solidFill>
            <a:schemeClr val="accent3">
              <a:hueOff val="-499813"/>
              <a:satOff val="-5228"/>
              <a:lumOff val="24899"/>
            </a:schemeClr>
          </a:solidFill>
          <a:ln w="12700">
            <a:miter lim="400000"/>
          </a:ln>
        </p:spPr>
        <p:txBody>
          <a:bodyPr lIns="50800" tIns="50800" rIns="50800" bIns="50800" anchor="ctr"/>
          <a:lstStyle/>
          <a:p>
            <a:pPr>
              <a:defRPr sz="3600"/>
            </a:pPr>
          </a:p>
        </p:txBody>
      </p:sp>
      <p:sp>
        <p:nvSpPr>
          <p:cNvPr id="228" name="Line"/>
          <p:cNvSpPr/>
          <p:nvPr/>
        </p:nvSpPr>
        <p:spPr>
          <a:xfrm flipV="1">
            <a:off x="20358532" y="10090890"/>
            <a:ext cx="441254" cy="1291478"/>
          </a:xfrm>
          <a:prstGeom prst="line">
            <a:avLst/>
          </a:prstGeom>
          <a:ln w="88900">
            <a:solidFill>
              <a:srgbClr val="FFFFFF"/>
            </a:solidFill>
            <a:miter lim="400000"/>
            <a:headEnd type="triangle"/>
          </a:ln>
        </p:spPr>
        <p:txBody>
          <a:bodyPr lIns="50800" tIns="50800" rIns="50800" bIns="50800" anchor="ctr"/>
          <a:lstStyle/>
          <a:p>
            <a:pPr>
              <a:defRPr sz="3600"/>
            </a:pPr>
          </a:p>
        </p:txBody>
      </p:sp>
      <p:sp>
        <p:nvSpPr>
          <p:cNvPr id="229" name="✗"/>
          <p:cNvSpPr txBox="1"/>
          <p:nvPr/>
        </p:nvSpPr>
        <p:spPr>
          <a:xfrm>
            <a:off x="22614073" y="4855315"/>
            <a:ext cx="1158182"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230"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231" name="M"/>
          <p:cNvSpPr txBox="1"/>
          <p:nvPr/>
        </p:nvSpPr>
        <p:spPr>
          <a:xfrm>
            <a:off x="20087697" y="11399867"/>
            <a:ext cx="643256"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a:r>
              <a:t>M</a:t>
            </a:r>
          </a:p>
        </p:txBody>
      </p:sp>
      <p:grpSp>
        <p:nvGrpSpPr>
          <p:cNvPr id="243" name="Group"/>
          <p:cNvGrpSpPr/>
          <p:nvPr/>
        </p:nvGrpSpPr>
        <p:grpSpPr>
          <a:xfrm>
            <a:off x="15929982" y="7106742"/>
            <a:ext cx="2994541" cy="3101544"/>
            <a:chOff x="0" y="0"/>
            <a:chExt cx="2994539" cy="3101543"/>
          </a:xfrm>
        </p:grpSpPr>
        <p:grpSp>
          <p:nvGrpSpPr>
            <p:cNvPr id="234" name="Group"/>
            <p:cNvGrpSpPr/>
            <p:nvPr/>
          </p:nvGrpSpPr>
          <p:grpSpPr>
            <a:xfrm>
              <a:off x="0" y="2081906"/>
              <a:ext cx="1066800" cy="1019638"/>
              <a:chOff x="0" y="0"/>
              <a:chExt cx="1066800" cy="1019637"/>
            </a:xfrm>
          </p:grpSpPr>
          <p:sp>
            <p:nvSpPr>
              <p:cNvPr id="232" name="Circle"/>
              <p:cNvSpPr/>
              <p:nvPr/>
            </p:nvSpPr>
            <p:spPr>
              <a:xfrm>
                <a:off x="50799" y="0"/>
                <a:ext cx="1016001" cy="1019638"/>
              </a:xfrm>
              <a:prstGeom prst="ellipse">
                <a:avLst/>
              </a:prstGeom>
              <a:solidFill>
                <a:schemeClr val="accent3">
                  <a:hueOff val="-499813"/>
                  <a:satOff val="-5228"/>
                  <a:lumOff val="24899"/>
                </a:schemeClr>
              </a:solidFill>
              <a:ln w="12700" cap="flat">
                <a:noFill/>
                <a:miter lim="400000"/>
              </a:ln>
              <a:effectLst/>
            </p:spPr>
            <p:txBody>
              <a:bodyPr wrap="square" lIns="50800" tIns="50800" rIns="50800" bIns="50800" numCol="1" anchor="ctr">
                <a:noAutofit/>
              </a:bodyPr>
              <a:lstStyle/>
              <a:p>
                <a:pPr>
                  <a:defRPr sz="3600"/>
                </a:pPr>
              </a:p>
            </p:txBody>
          </p:sp>
          <p:sp>
            <p:nvSpPr>
              <p:cNvPr id="233" name="P/E"/>
              <p:cNvSpPr txBox="1"/>
              <p:nvPr/>
            </p:nvSpPr>
            <p:spPr>
              <a:xfrm>
                <a:off x="0" y="78018"/>
                <a:ext cx="106680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P/E</a:t>
                </a:r>
              </a:p>
            </p:txBody>
          </p:sp>
        </p:grpSp>
        <p:grpSp>
          <p:nvGrpSpPr>
            <p:cNvPr id="237" name="Group"/>
            <p:cNvGrpSpPr/>
            <p:nvPr/>
          </p:nvGrpSpPr>
          <p:grpSpPr>
            <a:xfrm>
              <a:off x="1978539" y="2044969"/>
              <a:ext cx="1016001" cy="1019639"/>
              <a:chOff x="0" y="0"/>
              <a:chExt cx="1016000" cy="1019637"/>
            </a:xfrm>
          </p:grpSpPr>
          <p:sp>
            <p:nvSpPr>
              <p:cNvPr id="235" name="Circle"/>
              <p:cNvSpPr/>
              <p:nvPr/>
            </p:nvSpPr>
            <p:spPr>
              <a:xfrm>
                <a:off x="0" y="0"/>
                <a:ext cx="1016000" cy="1019638"/>
              </a:xfrm>
              <a:prstGeom prst="ellipse">
                <a:avLst/>
              </a:prstGeom>
              <a:solidFill>
                <a:schemeClr val="accent1">
                  <a:hueOff val="-136794"/>
                  <a:satOff val="-2150"/>
                  <a:lumOff val="15693"/>
                </a:schemeClr>
              </a:solidFill>
              <a:ln w="12700" cap="flat">
                <a:noFill/>
                <a:miter lim="400000"/>
              </a:ln>
              <a:effectLst/>
            </p:spPr>
            <p:txBody>
              <a:bodyPr wrap="square" lIns="50800" tIns="50800" rIns="50800" bIns="50800" numCol="1" anchor="ctr">
                <a:noAutofit/>
              </a:bodyPr>
              <a:lstStyle/>
              <a:p>
                <a:pPr>
                  <a:defRPr sz="3600"/>
                </a:pPr>
              </a:p>
            </p:txBody>
          </p:sp>
          <p:sp>
            <p:nvSpPr>
              <p:cNvPr id="236" name="D"/>
              <p:cNvSpPr txBox="1"/>
              <p:nvPr/>
            </p:nvSpPr>
            <p:spPr>
              <a:xfrm>
                <a:off x="221614" y="103831"/>
                <a:ext cx="57277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D</a:t>
                </a:r>
              </a:p>
            </p:txBody>
          </p:sp>
        </p:grpSp>
        <p:sp>
          <p:nvSpPr>
            <p:cNvPr id="238" name="Line"/>
            <p:cNvSpPr/>
            <p:nvPr/>
          </p:nvSpPr>
          <p:spPr>
            <a:xfrm flipH="1" flipV="1">
              <a:off x="1832984" y="803054"/>
              <a:ext cx="514627" cy="1251921"/>
            </a:xfrm>
            <a:prstGeom prst="line">
              <a:avLst/>
            </a:prstGeom>
            <a:noFill/>
            <a:ln w="889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sp>
          <p:nvSpPr>
            <p:cNvPr id="239" name="Line"/>
            <p:cNvSpPr/>
            <p:nvPr/>
          </p:nvSpPr>
          <p:spPr>
            <a:xfrm flipV="1">
              <a:off x="659291" y="822934"/>
              <a:ext cx="441254" cy="1291478"/>
            </a:xfrm>
            <a:prstGeom prst="line">
              <a:avLst/>
            </a:prstGeom>
            <a:noFill/>
            <a:ln w="889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grpSp>
          <p:nvGrpSpPr>
            <p:cNvPr id="242" name="Group"/>
            <p:cNvGrpSpPr/>
            <p:nvPr/>
          </p:nvGrpSpPr>
          <p:grpSpPr>
            <a:xfrm>
              <a:off x="827690" y="0"/>
              <a:ext cx="1270001" cy="1270000"/>
              <a:chOff x="0" y="0"/>
              <a:chExt cx="1270000" cy="1270000"/>
            </a:xfrm>
          </p:grpSpPr>
          <p:sp>
            <p:nvSpPr>
              <p:cNvPr id="240" name="Circle"/>
              <p:cNvSpPr/>
              <p:nvPr/>
            </p:nvSpPr>
            <p:spPr>
              <a:xfrm>
                <a:off x="0" y="0"/>
                <a:ext cx="1270000" cy="1270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241" name="LC"/>
              <p:cNvSpPr txBox="1"/>
              <p:nvPr/>
            </p:nvSpPr>
            <p:spPr>
              <a:xfrm>
                <a:off x="56356" y="95249"/>
                <a:ext cx="1157288" cy="10795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a:solidFill>
                      <a:srgbClr val="000000"/>
                    </a:solidFill>
                  </a:defRPr>
                </a:lvl1pPr>
              </a:lstStyle>
              <a:p>
                <a:pPr/>
                <a:r>
                  <a:t>LC</a:t>
                </a:r>
              </a:p>
            </p:txBody>
          </p:sp>
        </p:grpSp>
      </p:grpSp>
      <p:grpSp>
        <p:nvGrpSpPr>
          <p:cNvPr id="255" name="Group"/>
          <p:cNvGrpSpPr/>
          <p:nvPr/>
        </p:nvGrpSpPr>
        <p:grpSpPr>
          <a:xfrm>
            <a:off x="20440108" y="6957475"/>
            <a:ext cx="2994541" cy="3101544"/>
            <a:chOff x="0" y="0"/>
            <a:chExt cx="2994539" cy="3101543"/>
          </a:xfrm>
        </p:grpSpPr>
        <p:grpSp>
          <p:nvGrpSpPr>
            <p:cNvPr id="246" name="Group"/>
            <p:cNvGrpSpPr/>
            <p:nvPr/>
          </p:nvGrpSpPr>
          <p:grpSpPr>
            <a:xfrm>
              <a:off x="0" y="2081906"/>
              <a:ext cx="1066800" cy="1019638"/>
              <a:chOff x="0" y="0"/>
              <a:chExt cx="1066800" cy="1019637"/>
            </a:xfrm>
          </p:grpSpPr>
          <p:sp>
            <p:nvSpPr>
              <p:cNvPr id="244" name="Circle"/>
              <p:cNvSpPr/>
              <p:nvPr/>
            </p:nvSpPr>
            <p:spPr>
              <a:xfrm>
                <a:off x="50799" y="0"/>
                <a:ext cx="1016001" cy="1019638"/>
              </a:xfrm>
              <a:prstGeom prst="ellipse">
                <a:avLst/>
              </a:prstGeom>
              <a:solidFill>
                <a:schemeClr val="accent3">
                  <a:hueOff val="-499813"/>
                  <a:satOff val="-5228"/>
                  <a:lumOff val="24899"/>
                </a:schemeClr>
              </a:solidFill>
              <a:ln w="12700" cap="flat">
                <a:noFill/>
                <a:miter lim="400000"/>
              </a:ln>
              <a:effectLst/>
            </p:spPr>
            <p:txBody>
              <a:bodyPr wrap="square" lIns="50800" tIns="50800" rIns="50800" bIns="50800" numCol="1" anchor="ctr">
                <a:noAutofit/>
              </a:bodyPr>
              <a:lstStyle/>
              <a:p>
                <a:pPr>
                  <a:defRPr sz="3600"/>
                </a:pPr>
              </a:p>
            </p:txBody>
          </p:sp>
          <p:sp>
            <p:nvSpPr>
              <p:cNvPr id="245" name="P/E"/>
              <p:cNvSpPr txBox="1"/>
              <p:nvPr/>
            </p:nvSpPr>
            <p:spPr>
              <a:xfrm>
                <a:off x="0" y="78018"/>
                <a:ext cx="106680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P/E</a:t>
                </a:r>
              </a:p>
            </p:txBody>
          </p:sp>
        </p:grpSp>
        <p:grpSp>
          <p:nvGrpSpPr>
            <p:cNvPr id="249" name="Group"/>
            <p:cNvGrpSpPr/>
            <p:nvPr/>
          </p:nvGrpSpPr>
          <p:grpSpPr>
            <a:xfrm>
              <a:off x="1978539" y="2044969"/>
              <a:ext cx="1016001" cy="1019639"/>
              <a:chOff x="0" y="0"/>
              <a:chExt cx="1016000" cy="1019637"/>
            </a:xfrm>
          </p:grpSpPr>
          <p:sp>
            <p:nvSpPr>
              <p:cNvPr id="247" name="Circle"/>
              <p:cNvSpPr/>
              <p:nvPr/>
            </p:nvSpPr>
            <p:spPr>
              <a:xfrm>
                <a:off x="0" y="0"/>
                <a:ext cx="1016000" cy="1019638"/>
              </a:xfrm>
              <a:prstGeom prst="ellipse">
                <a:avLst/>
              </a:prstGeom>
              <a:solidFill>
                <a:schemeClr val="accent1">
                  <a:hueOff val="-136794"/>
                  <a:satOff val="-2150"/>
                  <a:lumOff val="15693"/>
                </a:schemeClr>
              </a:solidFill>
              <a:ln w="12700" cap="flat">
                <a:noFill/>
                <a:miter lim="400000"/>
              </a:ln>
              <a:effectLst/>
            </p:spPr>
            <p:txBody>
              <a:bodyPr wrap="square" lIns="50800" tIns="50800" rIns="50800" bIns="50800" numCol="1" anchor="ctr">
                <a:noAutofit/>
              </a:bodyPr>
              <a:lstStyle/>
              <a:p>
                <a:pPr>
                  <a:defRPr sz="3600"/>
                </a:pPr>
              </a:p>
            </p:txBody>
          </p:sp>
          <p:sp>
            <p:nvSpPr>
              <p:cNvPr id="248" name="D"/>
              <p:cNvSpPr txBox="1"/>
              <p:nvPr/>
            </p:nvSpPr>
            <p:spPr>
              <a:xfrm>
                <a:off x="221614" y="103831"/>
                <a:ext cx="57277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D</a:t>
                </a:r>
              </a:p>
            </p:txBody>
          </p:sp>
        </p:grpSp>
        <p:sp>
          <p:nvSpPr>
            <p:cNvPr id="250" name="Line"/>
            <p:cNvSpPr/>
            <p:nvPr/>
          </p:nvSpPr>
          <p:spPr>
            <a:xfrm flipH="1" flipV="1">
              <a:off x="1832984" y="803054"/>
              <a:ext cx="514627" cy="1251921"/>
            </a:xfrm>
            <a:prstGeom prst="line">
              <a:avLst/>
            </a:prstGeom>
            <a:noFill/>
            <a:ln w="889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sp>
          <p:nvSpPr>
            <p:cNvPr id="251" name="Line"/>
            <p:cNvSpPr/>
            <p:nvPr/>
          </p:nvSpPr>
          <p:spPr>
            <a:xfrm flipV="1">
              <a:off x="659291" y="822934"/>
              <a:ext cx="441254" cy="1291478"/>
            </a:xfrm>
            <a:prstGeom prst="line">
              <a:avLst/>
            </a:prstGeom>
            <a:noFill/>
            <a:ln w="889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grpSp>
          <p:nvGrpSpPr>
            <p:cNvPr id="254" name="Group"/>
            <p:cNvGrpSpPr/>
            <p:nvPr/>
          </p:nvGrpSpPr>
          <p:grpSpPr>
            <a:xfrm>
              <a:off x="827690" y="0"/>
              <a:ext cx="1270001" cy="1270000"/>
              <a:chOff x="0" y="0"/>
              <a:chExt cx="1270000" cy="1270000"/>
            </a:xfrm>
          </p:grpSpPr>
          <p:sp>
            <p:nvSpPr>
              <p:cNvPr id="252" name="Circle"/>
              <p:cNvSpPr/>
              <p:nvPr/>
            </p:nvSpPr>
            <p:spPr>
              <a:xfrm>
                <a:off x="0" y="0"/>
                <a:ext cx="1270000" cy="1270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253" name="LC"/>
              <p:cNvSpPr txBox="1"/>
              <p:nvPr/>
            </p:nvSpPr>
            <p:spPr>
              <a:xfrm>
                <a:off x="56356" y="95249"/>
                <a:ext cx="1157288" cy="10795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a:solidFill>
                      <a:srgbClr val="000000"/>
                    </a:solidFill>
                  </a:defRPr>
                </a:lvl1pPr>
              </a:lstStyle>
              <a:p>
                <a:pPr/>
                <a:r>
                  <a:t>LC</a:t>
                </a:r>
              </a:p>
            </p:txBody>
          </p:sp>
        </p:grpSp>
      </p:grpSp>
      <p:grpSp>
        <p:nvGrpSpPr>
          <p:cNvPr id="258" name="Group"/>
          <p:cNvGrpSpPr/>
          <p:nvPr/>
        </p:nvGrpSpPr>
        <p:grpSpPr>
          <a:xfrm>
            <a:off x="19873070" y="4086236"/>
            <a:ext cx="1066801" cy="1019639"/>
            <a:chOff x="0" y="0"/>
            <a:chExt cx="1066800" cy="1019637"/>
          </a:xfrm>
        </p:grpSpPr>
        <p:sp>
          <p:nvSpPr>
            <p:cNvPr id="256" name="Circle"/>
            <p:cNvSpPr/>
            <p:nvPr/>
          </p:nvSpPr>
          <p:spPr>
            <a:xfrm>
              <a:off x="50799" y="0"/>
              <a:ext cx="1016001" cy="1019638"/>
            </a:xfrm>
            <a:prstGeom prst="ellipse">
              <a:avLst/>
            </a:prstGeom>
            <a:solidFill>
              <a:schemeClr val="accent3">
                <a:hueOff val="-499813"/>
                <a:satOff val="-5228"/>
                <a:lumOff val="24899"/>
              </a:schemeClr>
            </a:solidFill>
            <a:ln w="12700" cap="flat">
              <a:noFill/>
              <a:miter lim="400000"/>
            </a:ln>
            <a:effectLst/>
          </p:spPr>
          <p:txBody>
            <a:bodyPr wrap="square" lIns="50800" tIns="50800" rIns="50800" bIns="50800" numCol="1" anchor="ctr">
              <a:noAutofit/>
            </a:bodyPr>
            <a:lstStyle/>
            <a:p>
              <a:pPr>
                <a:defRPr sz="3600"/>
              </a:pPr>
            </a:p>
          </p:txBody>
        </p:sp>
        <p:sp>
          <p:nvSpPr>
            <p:cNvPr id="257" name="P/E"/>
            <p:cNvSpPr txBox="1"/>
            <p:nvPr/>
          </p:nvSpPr>
          <p:spPr>
            <a:xfrm>
              <a:off x="0" y="78018"/>
              <a:ext cx="106680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P/E</a:t>
              </a:r>
            </a:p>
          </p:txBody>
        </p:sp>
      </p:grpSp>
      <p:grpSp>
        <p:nvGrpSpPr>
          <p:cNvPr id="261" name="Group"/>
          <p:cNvGrpSpPr/>
          <p:nvPr/>
        </p:nvGrpSpPr>
        <p:grpSpPr>
          <a:xfrm>
            <a:off x="21851610" y="4049300"/>
            <a:ext cx="1016001" cy="1019638"/>
            <a:chOff x="0" y="0"/>
            <a:chExt cx="1016000" cy="1019637"/>
          </a:xfrm>
        </p:grpSpPr>
        <p:sp>
          <p:nvSpPr>
            <p:cNvPr id="259" name="Circle"/>
            <p:cNvSpPr/>
            <p:nvPr/>
          </p:nvSpPr>
          <p:spPr>
            <a:xfrm>
              <a:off x="0" y="0"/>
              <a:ext cx="1016000" cy="1019638"/>
            </a:xfrm>
            <a:prstGeom prst="ellipse">
              <a:avLst/>
            </a:prstGeom>
            <a:solidFill>
              <a:schemeClr val="accent1">
                <a:hueOff val="-136794"/>
                <a:satOff val="-2150"/>
                <a:lumOff val="15693"/>
              </a:schemeClr>
            </a:solidFill>
            <a:ln w="12700" cap="flat">
              <a:noFill/>
              <a:miter lim="400000"/>
            </a:ln>
            <a:effectLst/>
          </p:spPr>
          <p:txBody>
            <a:bodyPr wrap="square" lIns="50800" tIns="50800" rIns="50800" bIns="50800" numCol="1" anchor="ctr">
              <a:noAutofit/>
            </a:bodyPr>
            <a:lstStyle/>
            <a:p>
              <a:pPr>
                <a:defRPr sz="3600"/>
              </a:pPr>
            </a:p>
          </p:txBody>
        </p:sp>
        <p:sp>
          <p:nvSpPr>
            <p:cNvPr id="260" name="D"/>
            <p:cNvSpPr txBox="1"/>
            <p:nvPr/>
          </p:nvSpPr>
          <p:spPr>
            <a:xfrm>
              <a:off x="221614" y="103831"/>
              <a:ext cx="572771"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a:r>
                <a:t>D</a:t>
              </a:r>
            </a:p>
          </p:txBody>
        </p:sp>
      </p:grpSp>
      <p:sp>
        <p:nvSpPr>
          <p:cNvPr id="262" name="Line"/>
          <p:cNvSpPr/>
          <p:nvPr/>
        </p:nvSpPr>
        <p:spPr>
          <a:xfrm flipV="1">
            <a:off x="20532361" y="2827264"/>
            <a:ext cx="441255" cy="1291479"/>
          </a:xfrm>
          <a:prstGeom prst="line">
            <a:avLst/>
          </a:prstGeom>
          <a:ln w="88900">
            <a:solidFill>
              <a:srgbClr val="FFFFFF"/>
            </a:solidFill>
            <a:miter lim="400000"/>
            <a:headEnd type="triangle"/>
          </a:ln>
        </p:spPr>
        <p:txBody>
          <a:bodyPr lIns="50800" tIns="50800" rIns="50800" bIns="50800" anchor="ctr"/>
          <a:lstStyle/>
          <a:p>
            <a:pPr>
              <a:defRPr sz="3600"/>
            </a:pPr>
          </a:p>
        </p:txBody>
      </p:sp>
      <p:grpSp>
        <p:nvGrpSpPr>
          <p:cNvPr id="265" name="Group"/>
          <p:cNvGrpSpPr/>
          <p:nvPr/>
        </p:nvGrpSpPr>
        <p:grpSpPr>
          <a:xfrm>
            <a:off x="20700761" y="2004330"/>
            <a:ext cx="1270001" cy="1270001"/>
            <a:chOff x="0" y="0"/>
            <a:chExt cx="1270000" cy="1270000"/>
          </a:xfrm>
        </p:grpSpPr>
        <p:sp>
          <p:nvSpPr>
            <p:cNvPr id="263" name="Circle"/>
            <p:cNvSpPr/>
            <p:nvPr/>
          </p:nvSpPr>
          <p:spPr>
            <a:xfrm>
              <a:off x="0" y="0"/>
              <a:ext cx="1270000" cy="1270000"/>
            </a:xfrm>
            <a:prstGeom prst="ellipse">
              <a:avLst/>
            </a:prstGeom>
            <a:solidFill>
              <a:srgbClr val="E8EC33"/>
            </a:solidFill>
            <a:ln w="25400" cap="flat">
              <a:solidFill>
                <a:srgbClr val="000000"/>
              </a:solidFill>
              <a:prstDash val="solid"/>
              <a:miter lim="400000"/>
            </a:ln>
            <a:effectLst/>
          </p:spPr>
          <p:txBody>
            <a:bodyPr wrap="square" lIns="50800" tIns="50800" rIns="50800" bIns="50800" numCol="1" anchor="ctr">
              <a:noAutofit/>
            </a:bodyPr>
            <a:lstStyle/>
            <a:p>
              <a:pPr>
                <a:defRPr sz="3600"/>
              </a:pPr>
            </a:p>
          </p:txBody>
        </p:sp>
        <p:sp>
          <p:nvSpPr>
            <p:cNvPr id="264" name="LC"/>
            <p:cNvSpPr txBox="1"/>
            <p:nvPr/>
          </p:nvSpPr>
          <p:spPr>
            <a:xfrm>
              <a:off x="56356" y="95249"/>
              <a:ext cx="1157288" cy="10795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a:solidFill>
                    <a:srgbClr val="000000"/>
                  </a:solidFill>
                </a:defRPr>
              </a:lvl1pPr>
            </a:lstStyle>
            <a:p>
              <a:pPr/>
              <a:r>
                <a:t>LC</a:t>
              </a:r>
            </a:p>
          </p:txBody>
        </p:sp>
      </p:grpSp>
      <p:sp>
        <p:nvSpPr>
          <p:cNvPr id="266" name="Circle"/>
          <p:cNvSpPr/>
          <p:nvPr/>
        </p:nvSpPr>
        <p:spPr>
          <a:xfrm>
            <a:off x="19007900" y="7743052"/>
            <a:ext cx="1016001" cy="1019638"/>
          </a:xfrm>
          <a:prstGeom prst="ellipse">
            <a:avLst/>
          </a:prstGeom>
          <a:solidFill>
            <a:schemeClr val="accent3">
              <a:hueOff val="-499813"/>
              <a:satOff val="-5228"/>
              <a:lumOff val="24899"/>
            </a:schemeClr>
          </a:solidFill>
          <a:ln w="12700">
            <a:miter lim="400000"/>
          </a:ln>
        </p:spPr>
        <p:txBody>
          <a:bodyPr lIns="50800" tIns="50800" rIns="50800" bIns="50800" anchor="ctr"/>
          <a:lstStyle/>
          <a:p>
            <a:pPr>
              <a:defRPr sz="3600"/>
            </a:pPr>
          </a:p>
        </p:txBody>
      </p:sp>
      <p:sp>
        <p:nvSpPr>
          <p:cNvPr id="267" name="Line"/>
          <p:cNvSpPr/>
          <p:nvPr/>
        </p:nvSpPr>
        <p:spPr>
          <a:xfrm flipH="1" flipV="1">
            <a:off x="17953431" y="7780007"/>
            <a:ext cx="1147308" cy="223233"/>
          </a:xfrm>
          <a:prstGeom prst="line">
            <a:avLst/>
          </a:prstGeom>
          <a:ln w="88900">
            <a:solidFill>
              <a:srgbClr val="FFFFFF"/>
            </a:solidFill>
            <a:miter lim="400000"/>
            <a:headEnd type="triangle"/>
          </a:ln>
        </p:spPr>
        <p:txBody>
          <a:bodyPr lIns="50800" tIns="50800" rIns="50800" bIns="50800" anchor="ctr"/>
          <a:lstStyle/>
          <a:p>
            <a:pPr>
              <a:defRPr sz="3600"/>
            </a:pPr>
          </a:p>
        </p:txBody>
      </p:sp>
      <p:sp>
        <p:nvSpPr>
          <p:cNvPr id="268" name="M"/>
          <p:cNvSpPr txBox="1"/>
          <p:nvPr/>
        </p:nvSpPr>
        <p:spPr>
          <a:xfrm>
            <a:off x="19184360" y="7743052"/>
            <a:ext cx="643256"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a:r>
              <a:t>M</a:t>
            </a: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by which we understand that each Christian has direct access to God through Christ our High Priest, and shares with Him in His work of reconciliation.  This involves intercession, worship, faithful service and bearing witness to Jesus Christ, even to th"/>
          <p:cNvSpPr txBox="1"/>
          <p:nvPr>
            <p:ph type="body" sz="half" idx="1"/>
          </p:nvPr>
        </p:nvSpPr>
        <p:spPr>
          <a:xfrm>
            <a:off x="1689100" y="3149600"/>
            <a:ext cx="12865100" cy="9296400"/>
          </a:xfrm>
          <a:prstGeom prst="rect">
            <a:avLst/>
          </a:prstGeom>
        </p:spPr>
        <p:txBody>
          <a:bodyPr anchor="t"/>
          <a:lstStyle/>
          <a:p>
            <a:pPr marL="196596" indent="-196596" algn="just" defTabSz="393192">
              <a:spcBef>
                <a:spcPts val="0"/>
              </a:spcBef>
              <a:buSzTx/>
              <a:buNone/>
              <a:tabLst>
                <a:tab pos="190500" algn="l"/>
              </a:tabLst>
              <a:defRPr sz="5504">
                <a:solidFill>
                  <a:srgbClr val="FFF0E4"/>
                </a:solidFill>
                <a:latin typeface="the unseen"/>
                <a:ea typeface="the unseen"/>
                <a:cs typeface="the unseen"/>
                <a:sym typeface="the unseen"/>
              </a:defRPr>
            </a:pPr>
            <a:r>
              <a:t>…by which we understand that </a:t>
            </a:r>
            <a:r>
              <a:rPr u="sng"/>
              <a:t>each Christian</a:t>
            </a:r>
            <a:r>
              <a:t> has direct access to God through Christ our High Priest, and shares with Him in His work of reconciliation.  This involves intercession, worship, faithful service and bearing witness to Jesus Christ, even to the end of the earth. (1 Pet 2:9)</a:t>
            </a:r>
          </a:p>
          <a:p>
            <a:pPr marL="196596" indent="-196596" algn="just" defTabSz="393192">
              <a:spcBef>
                <a:spcPts val="0"/>
              </a:spcBef>
              <a:buSzTx/>
              <a:buNone/>
              <a:tabLst>
                <a:tab pos="190500" algn="l"/>
              </a:tabLst>
              <a:defRPr sz="5504">
                <a:solidFill>
                  <a:srgbClr val="FFF0E4"/>
                </a:solidFill>
                <a:latin typeface="the unseen"/>
                <a:ea typeface="the unseen"/>
                <a:cs typeface="the unseen"/>
                <a:sym typeface="the unseen"/>
              </a:defRPr>
            </a:pPr>
          </a:p>
          <a:p>
            <a:pPr marL="196596" indent="-196596" algn="just" defTabSz="393192">
              <a:spcBef>
                <a:spcPts val="0"/>
              </a:spcBef>
              <a:buSzTx/>
              <a:buNone/>
              <a:tabLst>
                <a:tab pos="190500" algn="l"/>
              </a:tabLst>
              <a:defRPr sz="5504">
                <a:solidFill>
                  <a:srgbClr val="FFF0E4"/>
                </a:solidFill>
                <a:latin typeface="the unseen"/>
                <a:ea typeface="the unseen"/>
                <a:cs typeface="the unseen"/>
                <a:sym typeface="the unseen"/>
              </a:defRPr>
            </a:pPr>
            <a:r>
              <a:t>Appl: Flipside of no 1, every believer an equal and responsible servant of Christ</a:t>
            </a:r>
          </a:p>
        </p:txBody>
      </p:sp>
      <p:sp>
        <p:nvSpPr>
          <p:cNvPr id="271" name="The Priesthood of all Believers"/>
          <p:cNvSpPr txBox="1"/>
          <p:nvPr>
            <p:ph type="title"/>
          </p:nvPr>
        </p:nvSpPr>
        <p:spPr>
          <a:prstGeom prst="rect">
            <a:avLst/>
          </a:prstGeom>
        </p:spPr>
        <p:txBody>
          <a:bodyPr/>
          <a:lstStyle>
            <a:lvl1pPr defTabSz="759459">
              <a:defRPr sz="10304"/>
            </a:lvl1pPr>
          </a:lstStyle>
          <a:p>
            <a:pPr/>
            <a:r>
              <a:t>The Priesthood of all Believers</a:t>
            </a:r>
          </a:p>
        </p:txBody>
      </p:sp>
      <p:sp>
        <p:nvSpPr>
          <p:cNvPr id="272" name="Circle"/>
          <p:cNvSpPr/>
          <p:nvPr/>
        </p:nvSpPr>
        <p:spPr>
          <a:xfrm>
            <a:off x="21362038" y="6054051"/>
            <a:ext cx="662916" cy="662915"/>
          </a:xfrm>
          <a:prstGeom prst="ellipse">
            <a:avLst/>
          </a:prstGeom>
          <a:blipFill>
            <a:blip r:embed="rId2"/>
          </a:blipFill>
          <a:ln w="12700">
            <a:miter lim="400000"/>
          </a:ln>
        </p:spPr>
        <p:txBody>
          <a:bodyPr lIns="50800" tIns="50800" rIns="50800" bIns="50800" anchor="ctr"/>
          <a:lstStyle/>
          <a:p>
            <a:pPr>
              <a:defRPr sz="3600"/>
            </a:pPr>
          </a:p>
        </p:txBody>
      </p:sp>
      <p:sp>
        <p:nvSpPr>
          <p:cNvPr id="273" name="Line"/>
          <p:cNvSpPr/>
          <p:nvPr/>
        </p:nvSpPr>
        <p:spPr>
          <a:xfrm flipV="1">
            <a:off x="21693495" y="3922965"/>
            <a:ext cx="1" cy="2134866"/>
          </a:xfrm>
          <a:prstGeom prst="line">
            <a:avLst/>
          </a:prstGeom>
          <a:ln w="139700">
            <a:solidFill>
              <a:srgbClr val="FFFFFF"/>
            </a:solidFill>
            <a:miter lim="400000"/>
            <a:headEnd type="triangle"/>
            <a:tailEnd type="triangle"/>
          </a:ln>
        </p:spPr>
        <p:txBody>
          <a:bodyPr lIns="50800" tIns="50800" rIns="50800" bIns="50800" anchor="ctr"/>
          <a:lstStyle/>
          <a:p>
            <a:pPr>
              <a:defRPr sz="3600"/>
            </a:pPr>
          </a:p>
        </p:txBody>
      </p:sp>
      <p:sp>
        <p:nvSpPr>
          <p:cNvPr id="274" name="Circle"/>
          <p:cNvSpPr/>
          <p:nvPr/>
        </p:nvSpPr>
        <p:spPr>
          <a:xfrm>
            <a:off x="21362038" y="6058561"/>
            <a:ext cx="662916" cy="662916"/>
          </a:xfrm>
          <a:prstGeom prst="ellipse">
            <a:avLst/>
          </a:prstGeom>
          <a:solidFill>
            <a:srgbClr val="E8EC33"/>
          </a:solidFill>
          <a:ln w="12700">
            <a:miter lim="400000"/>
          </a:ln>
        </p:spPr>
        <p:txBody>
          <a:bodyPr lIns="50800" tIns="50800" rIns="50800" bIns="50800" anchor="ctr"/>
          <a:lstStyle/>
          <a:p>
            <a:pPr>
              <a:defRPr sz="3600"/>
            </a:pPr>
          </a:p>
        </p:txBody>
      </p:sp>
      <p:sp>
        <p:nvSpPr>
          <p:cNvPr id="275" name="Circle"/>
          <p:cNvSpPr/>
          <p:nvPr/>
        </p:nvSpPr>
        <p:spPr>
          <a:xfrm>
            <a:off x="21362038" y="8848782"/>
            <a:ext cx="662916" cy="662915"/>
          </a:xfrm>
          <a:prstGeom prst="ellipse">
            <a:avLst/>
          </a:prstGeom>
          <a:solidFill>
            <a:srgbClr val="E8EC33"/>
          </a:solidFill>
          <a:ln w="12700">
            <a:miter lim="400000"/>
          </a:ln>
        </p:spPr>
        <p:txBody>
          <a:bodyPr lIns="50800" tIns="50800" rIns="50800" bIns="50800" anchor="ctr"/>
          <a:lstStyle/>
          <a:p>
            <a:pPr>
              <a:defRPr sz="3600"/>
            </a:pPr>
          </a:p>
        </p:txBody>
      </p:sp>
      <p:sp>
        <p:nvSpPr>
          <p:cNvPr id="276" name="Line"/>
          <p:cNvSpPr/>
          <p:nvPr/>
        </p:nvSpPr>
        <p:spPr>
          <a:xfrm flipV="1">
            <a:off x="21693495" y="6717697"/>
            <a:ext cx="1" cy="2134865"/>
          </a:xfrm>
          <a:prstGeom prst="line">
            <a:avLst/>
          </a:prstGeom>
          <a:ln w="139700">
            <a:solidFill>
              <a:srgbClr val="FFFFFF"/>
            </a:solidFill>
            <a:miter lim="400000"/>
            <a:headEnd type="triangle"/>
            <a:tailEnd type="triangle"/>
          </a:ln>
        </p:spPr>
        <p:txBody>
          <a:bodyPr lIns="50800" tIns="50800" rIns="50800" bIns="50800" anchor="ctr"/>
          <a:lstStyle/>
          <a:p>
            <a:pPr>
              <a:defRPr sz="3600"/>
            </a:pPr>
          </a:p>
        </p:txBody>
      </p:sp>
      <p:sp>
        <p:nvSpPr>
          <p:cNvPr id="277" name="✗"/>
          <p:cNvSpPr txBox="1"/>
          <p:nvPr/>
        </p:nvSpPr>
        <p:spPr>
          <a:xfrm>
            <a:off x="21114405" y="10653568"/>
            <a:ext cx="1158182"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278" name="✓"/>
          <p:cNvSpPr txBox="1"/>
          <p:nvPr/>
        </p:nvSpPr>
        <p:spPr>
          <a:xfrm>
            <a:off x="17676010" y="10324751"/>
            <a:ext cx="1593635" cy="2247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4400">
                <a:solidFill>
                  <a:schemeClr val="accent3">
                    <a:hueOff val="-499813"/>
                    <a:satOff val="-5228"/>
                    <a:lumOff val="24899"/>
                  </a:schemeClr>
                </a:solidFill>
              </a:defRPr>
            </a:lvl1pPr>
          </a:lstStyle>
          <a:p>
            <a:pPr/>
            <a:r>
              <a:t>✓</a:t>
            </a:r>
          </a:p>
        </p:txBody>
      </p:sp>
      <p:sp>
        <p:nvSpPr>
          <p:cNvPr id="279" name="Line"/>
          <p:cNvSpPr/>
          <p:nvPr/>
        </p:nvSpPr>
        <p:spPr>
          <a:xfrm>
            <a:off x="16353938" y="8564843"/>
            <a:ext cx="1158181" cy="1"/>
          </a:xfrm>
          <a:prstGeom prst="line">
            <a:avLst/>
          </a:prstGeom>
          <a:ln w="76200">
            <a:solidFill>
              <a:srgbClr val="FFFFFF"/>
            </a:solidFill>
            <a:miter lim="400000"/>
            <a:headEnd type="triangle"/>
          </a:ln>
        </p:spPr>
        <p:txBody>
          <a:bodyPr lIns="50800" tIns="50800" rIns="50800" bIns="50800" anchor="ctr"/>
          <a:lstStyle/>
          <a:p>
            <a:pPr>
              <a:defRPr sz="3600"/>
            </a:pPr>
          </a:p>
        </p:txBody>
      </p:sp>
      <p:sp>
        <p:nvSpPr>
          <p:cNvPr id="280"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281" name="Circle"/>
          <p:cNvSpPr/>
          <p:nvPr/>
        </p:nvSpPr>
        <p:spPr>
          <a:xfrm>
            <a:off x="17510504" y="8088831"/>
            <a:ext cx="1270001" cy="1270001"/>
          </a:xfrm>
          <a:prstGeom prst="ellipse">
            <a:avLst/>
          </a:prstGeom>
          <a:solidFill>
            <a:srgbClr val="E8EC33"/>
          </a:solidFill>
          <a:ln w="12700">
            <a:miter lim="400000"/>
          </a:ln>
        </p:spPr>
        <p:txBody>
          <a:bodyPr lIns="50800" tIns="50800" rIns="50800" bIns="50800" anchor="ctr"/>
          <a:lstStyle/>
          <a:p>
            <a:pPr>
              <a:defRPr sz="3600"/>
            </a:pPr>
          </a:p>
        </p:txBody>
      </p:sp>
      <p:sp>
        <p:nvSpPr>
          <p:cNvPr id="282" name="Line"/>
          <p:cNvSpPr/>
          <p:nvPr/>
        </p:nvSpPr>
        <p:spPr>
          <a:xfrm flipV="1">
            <a:off x="17880446" y="4006133"/>
            <a:ext cx="1" cy="4089938"/>
          </a:xfrm>
          <a:prstGeom prst="line">
            <a:avLst/>
          </a:prstGeom>
          <a:ln w="139700">
            <a:solidFill>
              <a:srgbClr val="FFFFFF"/>
            </a:solidFill>
            <a:miter lim="400000"/>
            <a:headEnd type="triangle"/>
          </a:ln>
        </p:spPr>
        <p:txBody>
          <a:bodyPr lIns="50800" tIns="50800" rIns="50800" bIns="50800" anchor="ctr"/>
          <a:lstStyle/>
          <a:p>
            <a:pPr>
              <a:defRPr sz="3600"/>
            </a:pPr>
          </a:p>
        </p:txBody>
      </p:sp>
      <p:pic>
        <p:nvPicPr>
          <p:cNvPr id="283" name="Image" descr="Image"/>
          <p:cNvPicPr>
            <a:picLocks noChangeAspect="1"/>
          </p:cNvPicPr>
          <p:nvPr/>
        </p:nvPicPr>
        <p:blipFill>
          <a:blip r:embed="rId3">
            <a:extLst/>
          </a:blip>
          <a:stretch>
            <a:fillRect/>
          </a:stretch>
        </p:blipFill>
        <p:spPr>
          <a:xfrm>
            <a:off x="17026573" y="2997607"/>
            <a:ext cx="2237865" cy="2247901"/>
          </a:xfrm>
          <a:prstGeom prst="rect">
            <a:avLst/>
          </a:prstGeom>
          <a:ln w="12700">
            <a:miter lim="400000"/>
          </a:ln>
        </p:spPr>
      </p:pic>
      <p:sp>
        <p:nvSpPr>
          <p:cNvPr id="284" name="Line"/>
          <p:cNvSpPr/>
          <p:nvPr/>
        </p:nvSpPr>
        <p:spPr>
          <a:xfrm flipV="1">
            <a:off x="18410563" y="5011381"/>
            <a:ext cx="1" cy="3084691"/>
          </a:xfrm>
          <a:prstGeom prst="line">
            <a:avLst/>
          </a:prstGeom>
          <a:ln w="139700">
            <a:solidFill>
              <a:srgbClr val="FFFFFF"/>
            </a:solidFill>
            <a:miter lim="400000"/>
            <a:tailEnd type="triangle"/>
          </a:ln>
        </p:spPr>
        <p:txBody>
          <a:bodyPr lIns="50800" tIns="50800" rIns="50800" bIns="50800" anchor="ctr"/>
          <a:lstStyle/>
          <a:p>
            <a:pPr>
              <a:defRPr sz="3600"/>
            </a:pPr>
          </a:p>
        </p:txBody>
      </p:sp>
      <p:pic>
        <p:nvPicPr>
          <p:cNvPr id="285" name="Image" descr="Image"/>
          <p:cNvPicPr>
            <a:picLocks noChangeAspect="1"/>
          </p:cNvPicPr>
          <p:nvPr/>
        </p:nvPicPr>
        <p:blipFill>
          <a:blip r:embed="rId3">
            <a:extLst/>
          </a:blip>
          <a:stretch>
            <a:fillRect/>
          </a:stretch>
        </p:blipFill>
        <p:spPr>
          <a:xfrm>
            <a:off x="21069382" y="3037031"/>
            <a:ext cx="1248230" cy="125382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namely that no individual should be coerced either by the State or by any secular, ecclesiastical or religious group in matters of faith.  The right of private conscience is to be respected.  For each believer this means the right to interpret the Scrip"/>
          <p:cNvSpPr txBox="1"/>
          <p:nvPr>
            <p:ph type="body" sz="half" idx="1"/>
          </p:nvPr>
        </p:nvSpPr>
        <p:spPr>
          <a:xfrm>
            <a:off x="1689100" y="3149600"/>
            <a:ext cx="12865100" cy="9296400"/>
          </a:xfrm>
          <a:prstGeom prst="rect">
            <a:avLst/>
          </a:prstGeom>
        </p:spPr>
        <p:txBody>
          <a:bodyPr anchor="t"/>
          <a:lstStyle/>
          <a:p>
            <a:pPr marL="192023" indent="-192023" algn="just" defTabSz="384047">
              <a:spcBef>
                <a:spcPts val="0"/>
              </a:spcBef>
              <a:buSzTx/>
              <a:buNone/>
              <a:tabLst>
                <a:tab pos="190500" algn="l"/>
              </a:tabLst>
              <a:defRPr sz="5376">
                <a:solidFill>
                  <a:srgbClr val="FFF0E4"/>
                </a:solidFill>
                <a:latin typeface="the unseen"/>
                <a:ea typeface="the unseen"/>
                <a:cs typeface="the unseen"/>
                <a:sym typeface="the unseen"/>
              </a:defRPr>
            </a:pPr>
            <a:r>
              <a:t>…namely that no individual should be </a:t>
            </a:r>
            <a:r>
              <a:rPr u="sng"/>
              <a:t>coerced</a:t>
            </a:r>
            <a:r>
              <a:t> either by the State or by any secular, ecclesiastical or religious group in matters of faith.  The right of </a:t>
            </a:r>
            <a:r>
              <a:rPr u="sng"/>
              <a:t>private conscience</a:t>
            </a:r>
            <a:r>
              <a:t> is to be respected.  For each believer this means the right to </a:t>
            </a:r>
            <a:r>
              <a:rPr u="sng"/>
              <a:t>interpret</a:t>
            </a:r>
            <a:r>
              <a:t> the Scriptures </a:t>
            </a:r>
            <a:r>
              <a:rPr u="sng"/>
              <a:t>responsibly</a:t>
            </a:r>
            <a:r>
              <a:t> and to act in the light of his conscience. (2 Cor 3:15-18)</a:t>
            </a:r>
          </a:p>
          <a:p>
            <a:pPr marL="192023" indent="-192023" algn="just" defTabSz="384047">
              <a:spcBef>
                <a:spcPts val="0"/>
              </a:spcBef>
              <a:buSzTx/>
              <a:buNone/>
              <a:tabLst>
                <a:tab pos="190500" algn="l"/>
              </a:tabLst>
              <a:defRPr sz="5376">
                <a:solidFill>
                  <a:srgbClr val="FFF0E4"/>
                </a:solidFill>
                <a:latin typeface="the unseen"/>
                <a:ea typeface="the unseen"/>
                <a:cs typeface="the unseen"/>
                <a:sym typeface="the unseen"/>
              </a:defRPr>
            </a:pPr>
          </a:p>
          <a:p>
            <a:pPr marL="192023" indent="-192023" algn="just" defTabSz="384047">
              <a:spcBef>
                <a:spcPts val="0"/>
              </a:spcBef>
              <a:buSzTx/>
              <a:buNone/>
              <a:tabLst>
                <a:tab pos="190500" algn="l"/>
              </a:tabLst>
              <a:defRPr sz="5376">
                <a:solidFill>
                  <a:srgbClr val="FFF0E4"/>
                </a:solidFill>
                <a:latin typeface="the unseen"/>
                <a:ea typeface="the unseen"/>
                <a:cs typeface="the unseen"/>
                <a:sym typeface="the unseen"/>
              </a:defRPr>
            </a:pPr>
            <a:r>
              <a:t>Appl: Not req to do anything except that which God says, interpret Scripture personally and responsibly </a:t>
            </a:r>
          </a:p>
        </p:txBody>
      </p:sp>
      <p:sp>
        <p:nvSpPr>
          <p:cNvPr id="288" name="Religious Liberty"/>
          <p:cNvSpPr txBox="1"/>
          <p:nvPr>
            <p:ph type="title"/>
          </p:nvPr>
        </p:nvSpPr>
        <p:spPr>
          <a:prstGeom prst="rect">
            <a:avLst/>
          </a:prstGeom>
        </p:spPr>
        <p:txBody>
          <a:bodyPr/>
          <a:lstStyle>
            <a:lvl1pPr defTabSz="800735">
              <a:defRPr sz="10864"/>
            </a:lvl1pPr>
          </a:lstStyle>
          <a:p>
            <a:pPr/>
            <a:r>
              <a:t>Religious Liberty</a:t>
            </a:r>
          </a:p>
        </p:txBody>
      </p:sp>
      <p:grpSp>
        <p:nvGrpSpPr>
          <p:cNvPr id="294" name="Group"/>
          <p:cNvGrpSpPr/>
          <p:nvPr/>
        </p:nvGrpSpPr>
        <p:grpSpPr>
          <a:xfrm>
            <a:off x="16153741" y="2995502"/>
            <a:ext cx="1905001" cy="9436050"/>
            <a:chOff x="0" y="0"/>
            <a:chExt cx="1905000" cy="9436048"/>
          </a:xfrm>
        </p:grpSpPr>
        <p:sp>
          <p:nvSpPr>
            <p:cNvPr id="289" name="✓"/>
            <p:cNvSpPr txBox="1"/>
            <p:nvPr/>
          </p:nvSpPr>
          <p:spPr>
            <a:xfrm>
              <a:off x="155683" y="7188148"/>
              <a:ext cx="1593635" cy="2247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14400">
                  <a:solidFill>
                    <a:schemeClr val="accent3">
                      <a:hueOff val="-499813"/>
                      <a:satOff val="-5228"/>
                      <a:lumOff val="24899"/>
                    </a:schemeClr>
                  </a:solidFill>
                </a:defRPr>
              </a:lvl1pPr>
            </a:lstStyle>
            <a:p>
              <a:pPr/>
              <a:r>
                <a:t>✓</a:t>
              </a:r>
            </a:p>
          </p:txBody>
        </p:sp>
        <p:sp>
          <p:nvSpPr>
            <p:cNvPr id="290" name="Line"/>
            <p:cNvSpPr/>
            <p:nvPr/>
          </p:nvSpPr>
          <p:spPr>
            <a:xfrm flipV="1">
              <a:off x="648285" y="2227960"/>
              <a:ext cx="1" cy="2910504"/>
            </a:xfrm>
            <a:prstGeom prst="line">
              <a:avLst/>
            </a:prstGeom>
            <a:noFill/>
            <a:ln w="76200" cap="flat">
              <a:solidFill>
                <a:srgbClr val="FFFFFF"/>
              </a:solidFill>
              <a:prstDash val="solid"/>
              <a:miter lim="400000"/>
              <a:headEnd type="triangle" w="med" len="med"/>
            </a:ln>
            <a:effectLst/>
          </p:spPr>
          <p:txBody>
            <a:bodyPr wrap="square" lIns="50800" tIns="50800" rIns="50800" bIns="50800" numCol="1" anchor="ctr">
              <a:noAutofit/>
            </a:bodyPr>
            <a:lstStyle/>
            <a:p>
              <a:pPr>
                <a:defRPr sz="3600"/>
              </a:pPr>
            </a:p>
          </p:txBody>
        </p:sp>
        <p:pic>
          <p:nvPicPr>
            <p:cNvPr id="291" name="stock-vector-book-icon-sign-design-553945819.jpg" descr="stock-vector-book-icon-sign-design-553945819.jpg"/>
            <p:cNvPicPr>
              <a:picLocks noChangeAspect="1"/>
            </p:cNvPicPr>
            <p:nvPr/>
          </p:nvPicPr>
          <p:blipFill>
            <a:blip r:embed="rId2">
              <a:extLst/>
            </a:blip>
            <a:stretch>
              <a:fillRect/>
            </a:stretch>
          </p:blipFill>
          <p:spPr>
            <a:xfrm>
              <a:off x="0" y="0"/>
              <a:ext cx="1905000" cy="2120900"/>
            </a:xfrm>
            <a:prstGeom prst="rect">
              <a:avLst/>
            </a:prstGeom>
            <a:ln w="12700" cap="flat">
              <a:noFill/>
              <a:miter lim="400000"/>
            </a:ln>
            <a:effectLst/>
          </p:spPr>
        </p:pic>
        <p:sp>
          <p:nvSpPr>
            <p:cNvPr id="292" name="Line"/>
            <p:cNvSpPr/>
            <p:nvPr/>
          </p:nvSpPr>
          <p:spPr>
            <a:xfrm flipV="1">
              <a:off x="1243309" y="2227960"/>
              <a:ext cx="1" cy="2910504"/>
            </a:xfrm>
            <a:prstGeom prst="line">
              <a:avLst/>
            </a:prstGeom>
            <a:noFill/>
            <a:ln w="76200" cap="flat">
              <a:solidFill>
                <a:srgbClr val="FFFFFF"/>
              </a:solidFill>
              <a:prstDash val="solid"/>
              <a:miter lim="400000"/>
              <a:tailEnd type="triangle" w="med" len="med"/>
            </a:ln>
            <a:effectLst/>
          </p:spPr>
          <p:txBody>
            <a:bodyPr wrap="square" lIns="50800" tIns="50800" rIns="50800" bIns="50800" numCol="1" anchor="ctr">
              <a:noAutofit/>
            </a:bodyPr>
            <a:lstStyle/>
            <a:p>
              <a:pPr>
                <a:defRPr sz="3600"/>
              </a:pPr>
            </a:p>
          </p:txBody>
        </p:sp>
        <p:sp>
          <p:nvSpPr>
            <p:cNvPr id="293" name="Circle"/>
            <p:cNvSpPr/>
            <p:nvPr/>
          </p:nvSpPr>
          <p:spPr>
            <a:xfrm>
              <a:off x="160973" y="5245523"/>
              <a:ext cx="1583056" cy="1588724"/>
            </a:xfrm>
            <a:prstGeom prst="ellipse">
              <a:avLst/>
            </a:prstGeom>
            <a:solidFill>
              <a:srgbClr val="E8EC33"/>
            </a:solidFill>
            <a:ln w="12700" cap="flat">
              <a:noFill/>
              <a:miter lim="400000"/>
            </a:ln>
            <a:effectLst/>
          </p:spPr>
          <p:txBody>
            <a:bodyPr wrap="square" lIns="50800" tIns="50800" rIns="50800" bIns="50800" numCol="1" anchor="ctr">
              <a:noAutofit/>
            </a:bodyPr>
            <a:lstStyle/>
            <a:p>
              <a:pPr>
                <a:defRPr sz="3600"/>
              </a:pPr>
            </a:p>
          </p:txBody>
        </p:sp>
      </p:grpSp>
      <p:sp>
        <p:nvSpPr>
          <p:cNvPr id="295" name="✗"/>
          <p:cNvSpPr txBox="1"/>
          <p:nvPr/>
        </p:nvSpPr>
        <p:spPr>
          <a:xfrm>
            <a:off x="20177928" y="10355101"/>
            <a:ext cx="1158181" cy="190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400">
                <a:solidFill>
                  <a:schemeClr val="accent5">
                    <a:hueOff val="101205"/>
                    <a:satOff val="-13598"/>
                    <a:lumOff val="23877"/>
                  </a:schemeClr>
                </a:solidFill>
              </a:defRPr>
            </a:lvl1pPr>
          </a:lstStyle>
          <a:p>
            <a:pPr/>
            <a:r>
              <a:t>✗</a:t>
            </a:r>
          </a:p>
        </p:txBody>
      </p:sp>
      <p:sp>
        <p:nvSpPr>
          <p:cNvPr id="296" name="Line"/>
          <p:cNvSpPr/>
          <p:nvPr/>
        </p:nvSpPr>
        <p:spPr>
          <a:xfrm flipV="1">
            <a:off x="21174873" y="6853368"/>
            <a:ext cx="1270001" cy="1270001"/>
          </a:xfrm>
          <a:prstGeom prst="line">
            <a:avLst/>
          </a:prstGeom>
          <a:ln w="76200">
            <a:solidFill>
              <a:srgbClr val="FFFFFF"/>
            </a:solidFill>
            <a:miter lim="400000"/>
            <a:headEnd type="triangle"/>
          </a:ln>
        </p:spPr>
        <p:txBody>
          <a:bodyPr lIns="50800" tIns="50800" rIns="50800" bIns="50800" anchor="ctr"/>
          <a:lstStyle/>
          <a:p>
            <a:pPr>
              <a:defRPr sz="3600"/>
            </a:pPr>
          </a:p>
        </p:txBody>
      </p:sp>
      <p:sp>
        <p:nvSpPr>
          <p:cNvPr id="297" name="Circle"/>
          <p:cNvSpPr/>
          <p:nvPr/>
        </p:nvSpPr>
        <p:spPr>
          <a:xfrm>
            <a:off x="19965491" y="7909592"/>
            <a:ext cx="1583056" cy="1588723"/>
          </a:xfrm>
          <a:prstGeom prst="ellipse">
            <a:avLst/>
          </a:prstGeom>
          <a:solidFill>
            <a:srgbClr val="E8EC33"/>
          </a:solidFill>
          <a:ln w="12700">
            <a:miter lim="400000"/>
          </a:ln>
        </p:spPr>
        <p:txBody>
          <a:bodyPr lIns="50800" tIns="50800" rIns="50800" bIns="50800" anchor="ctr"/>
          <a:lstStyle/>
          <a:p>
            <a:pPr>
              <a:defRPr sz="3600"/>
            </a:pPr>
          </a:p>
        </p:txBody>
      </p:sp>
      <p:sp>
        <p:nvSpPr>
          <p:cNvPr id="298" name="We believe in"/>
          <p:cNvSpPr txBox="1"/>
          <p:nvPr/>
        </p:nvSpPr>
        <p:spPr>
          <a:xfrm>
            <a:off x="427352" y="472066"/>
            <a:ext cx="347440" cy="12771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21004">
              <a:defRPr sz="5712">
                <a:latin typeface="+mj-lt"/>
                <a:ea typeface="+mj-ea"/>
                <a:cs typeface="+mj-cs"/>
                <a:sym typeface="KG Life is Messy"/>
              </a:defRPr>
            </a:lvl1pPr>
          </a:lstStyle>
          <a:p>
            <a:pPr/>
            <a:r>
              <a:t>We believe in</a:t>
            </a:r>
          </a:p>
        </p:txBody>
      </p:sp>
      <p:sp>
        <p:nvSpPr>
          <p:cNvPr id="299" name="Circle"/>
          <p:cNvSpPr/>
          <p:nvPr/>
        </p:nvSpPr>
        <p:spPr>
          <a:xfrm>
            <a:off x="22124491" y="5556357"/>
            <a:ext cx="1583056" cy="1588723"/>
          </a:xfrm>
          <a:prstGeom prst="ellipse">
            <a:avLst/>
          </a:prstGeom>
          <a:solidFill>
            <a:srgbClr val="E8EC33"/>
          </a:solidFill>
          <a:ln w="12700">
            <a:miter lim="400000"/>
          </a:ln>
        </p:spPr>
        <p:txBody>
          <a:bodyPr lIns="50800" tIns="50800" rIns="50800" bIns="50800" anchor="ctr"/>
          <a:lstStyle/>
          <a:p>
            <a:pPr>
              <a:defRPr sz="3600"/>
            </a:pP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2" grpId="1" fill="hold">
                                  <p:stCondLst>
                                    <p:cond delay="0"/>
                                  </p:stCondLst>
                                  <p:iterate type="el" backwards="0">
                                    <p:tmAbs val="0"/>
                                  </p:iterate>
                                  <p:childTnLst>
                                    <p:set>
                                      <p:cBhvr>
                                        <p:cTn id="6" fill="hold"/>
                                        <p:tgtEl>
                                          <p:spTgt spid="294"/>
                                        </p:tgtEl>
                                        <p:attrNameLst>
                                          <p:attrName>style.visibility</p:attrName>
                                        </p:attrNameLst>
                                      </p:cBhvr>
                                      <p:to>
                                        <p:strVal val="visible"/>
                                      </p:to>
                                    </p:set>
                                    <p:animEffect filter="wipe(up)" transition="in">
                                      <p:cBhvr>
                                        <p:cTn id="7"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4" grpId="1"/>
    </p:bldLst>
  </p:timing>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KG Life is Messy"/>
        <a:ea typeface="KG Life is Messy"/>
        <a:cs typeface="KG Life is Messy"/>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KG Life is Messy"/>
        <a:ea typeface="KG Life is Messy"/>
        <a:cs typeface="KG Life is Messy"/>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